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2" r:id="rId7"/>
    <p:sldId id="263" r:id="rId8"/>
    <p:sldId id="265" r:id="rId9"/>
    <p:sldId id="264" r:id="rId10"/>
    <p:sldId id="267" r:id="rId11"/>
    <p:sldId id="268" r:id="rId12"/>
    <p:sldId id="266" r:id="rId13"/>
  </p:sldIdLst>
  <p:sldSz cx="5219700" cy="7559675"/>
  <p:notesSz cx="7099300" cy="10234613"/>
  <p:defaultTextStyle>
    <a:defPPr>
      <a:defRPr lang="es-ES"/>
    </a:defPPr>
    <a:lvl1pPr marL="0" algn="l" defTabSz="697047" rtl="0" eaLnBrk="1" latinLnBrk="0" hangingPunct="1">
      <a:defRPr sz="1372" kern="1200">
        <a:solidFill>
          <a:schemeClr val="tx1"/>
        </a:solidFill>
        <a:latin typeface="+mn-lt"/>
        <a:ea typeface="+mn-ea"/>
        <a:cs typeface="+mn-cs"/>
      </a:defRPr>
    </a:lvl1pPr>
    <a:lvl2pPr marL="348524" algn="l" defTabSz="697047" rtl="0" eaLnBrk="1" latinLnBrk="0" hangingPunct="1">
      <a:defRPr sz="1372" kern="1200">
        <a:solidFill>
          <a:schemeClr val="tx1"/>
        </a:solidFill>
        <a:latin typeface="+mn-lt"/>
        <a:ea typeface="+mn-ea"/>
        <a:cs typeface="+mn-cs"/>
      </a:defRPr>
    </a:lvl2pPr>
    <a:lvl3pPr marL="697047" algn="l" defTabSz="697047" rtl="0" eaLnBrk="1" latinLnBrk="0" hangingPunct="1">
      <a:defRPr sz="1372" kern="1200">
        <a:solidFill>
          <a:schemeClr val="tx1"/>
        </a:solidFill>
        <a:latin typeface="+mn-lt"/>
        <a:ea typeface="+mn-ea"/>
        <a:cs typeface="+mn-cs"/>
      </a:defRPr>
    </a:lvl3pPr>
    <a:lvl4pPr marL="1045571" algn="l" defTabSz="697047" rtl="0" eaLnBrk="1" latinLnBrk="0" hangingPunct="1">
      <a:defRPr sz="1372" kern="1200">
        <a:solidFill>
          <a:schemeClr val="tx1"/>
        </a:solidFill>
        <a:latin typeface="+mn-lt"/>
        <a:ea typeface="+mn-ea"/>
        <a:cs typeface="+mn-cs"/>
      </a:defRPr>
    </a:lvl4pPr>
    <a:lvl5pPr marL="1394094" algn="l" defTabSz="697047" rtl="0" eaLnBrk="1" latinLnBrk="0" hangingPunct="1">
      <a:defRPr sz="1372" kern="1200">
        <a:solidFill>
          <a:schemeClr val="tx1"/>
        </a:solidFill>
        <a:latin typeface="+mn-lt"/>
        <a:ea typeface="+mn-ea"/>
        <a:cs typeface="+mn-cs"/>
      </a:defRPr>
    </a:lvl5pPr>
    <a:lvl6pPr marL="1742618" algn="l" defTabSz="697047" rtl="0" eaLnBrk="1" latinLnBrk="0" hangingPunct="1">
      <a:defRPr sz="1372" kern="1200">
        <a:solidFill>
          <a:schemeClr val="tx1"/>
        </a:solidFill>
        <a:latin typeface="+mn-lt"/>
        <a:ea typeface="+mn-ea"/>
        <a:cs typeface="+mn-cs"/>
      </a:defRPr>
    </a:lvl6pPr>
    <a:lvl7pPr marL="2091141" algn="l" defTabSz="697047" rtl="0" eaLnBrk="1" latinLnBrk="0" hangingPunct="1">
      <a:defRPr sz="1372" kern="1200">
        <a:solidFill>
          <a:schemeClr val="tx1"/>
        </a:solidFill>
        <a:latin typeface="+mn-lt"/>
        <a:ea typeface="+mn-ea"/>
        <a:cs typeface="+mn-cs"/>
      </a:defRPr>
    </a:lvl7pPr>
    <a:lvl8pPr marL="2439665" algn="l" defTabSz="697047" rtl="0" eaLnBrk="1" latinLnBrk="0" hangingPunct="1">
      <a:defRPr sz="1372" kern="1200">
        <a:solidFill>
          <a:schemeClr val="tx1"/>
        </a:solidFill>
        <a:latin typeface="+mn-lt"/>
        <a:ea typeface="+mn-ea"/>
        <a:cs typeface="+mn-cs"/>
      </a:defRPr>
    </a:lvl8pPr>
    <a:lvl9pPr marL="2788188" algn="l" defTabSz="697047" rtl="0" eaLnBrk="1" latinLnBrk="0" hangingPunct="1">
      <a:defRPr sz="137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00B2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6" autoAdjust="0"/>
    <p:restoredTop sz="94660"/>
  </p:normalViewPr>
  <p:slideViewPr>
    <p:cSldViewPr snapToGrid="0">
      <p:cViewPr varScale="1">
        <p:scale>
          <a:sx n="102" d="100"/>
          <a:sy n="102" d="100"/>
        </p:scale>
        <p:origin x="2056"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91478" y="1237197"/>
            <a:ext cx="4436745" cy="2631887"/>
          </a:xfrm>
        </p:spPr>
        <p:txBody>
          <a:bodyPr anchor="b"/>
          <a:lstStyle>
            <a:lvl1pPr algn="ctr">
              <a:defRPr sz="3425"/>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52463" y="3970580"/>
            <a:ext cx="3914775" cy="1825171"/>
          </a:xfrm>
        </p:spPr>
        <p:txBody>
          <a:bodyPr/>
          <a:lstStyle>
            <a:lvl1pPr marL="0" indent="0" algn="ctr">
              <a:buNone/>
              <a:defRPr sz="1370"/>
            </a:lvl1pPr>
            <a:lvl2pPr marL="260970" indent="0" algn="ctr">
              <a:buNone/>
              <a:defRPr sz="1142"/>
            </a:lvl2pPr>
            <a:lvl3pPr marL="521940" indent="0" algn="ctr">
              <a:buNone/>
              <a:defRPr sz="1027"/>
            </a:lvl3pPr>
            <a:lvl4pPr marL="782909" indent="0" algn="ctr">
              <a:buNone/>
              <a:defRPr sz="913"/>
            </a:lvl4pPr>
            <a:lvl5pPr marL="1043879" indent="0" algn="ctr">
              <a:buNone/>
              <a:defRPr sz="913"/>
            </a:lvl5pPr>
            <a:lvl6pPr marL="1304849" indent="0" algn="ctr">
              <a:buNone/>
              <a:defRPr sz="913"/>
            </a:lvl6pPr>
            <a:lvl7pPr marL="1565819" indent="0" algn="ctr">
              <a:buNone/>
              <a:defRPr sz="913"/>
            </a:lvl7pPr>
            <a:lvl8pPr marL="1826788" indent="0" algn="ctr">
              <a:buNone/>
              <a:defRPr sz="913"/>
            </a:lvl8pPr>
            <a:lvl9pPr marL="2087758" indent="0" algn="ctr">
              <a:buNone/>
              <a:defRPr sz="913"/>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7DFF59F0-6A97-447C-8D7F-92E239A46E94}" type="datetimeFigureOut">
              <a:rPr lang="es-ES" smtClean="0"/>
              <a:t>18/9/23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5B13A79-D2CF-4D98-B915-3CFE378E6CE0}" type="slidenum">
              <a:rPr lang="es-ES" smtClean="0"/>
              <a:t>‹Nº›</a:t>
            </a:fld>
            <a:endParaRPr lang="es-ES"/>
          </a:p>
        </p:txBody>
      </p:sp>
    </p:spTree>
    <p:extLst>
      <p:ext uri="{BB962C8B-B14F-4D97-AF65-F5344CB8AC3E}">
        <p14:creationId xmlns:p14="http://schemas.microsoft.com/office/powerpoint/2010/main" val="3714821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FF59F0-6A97-447C-8D7F-92E239A46E94}" type="datetimeFigureOut">
              <a:rPr lang="es-ES" smtClean="0"/>
              <a:t>18/9/23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5B13A79-D2CF-4D98-B915-3CFE378E6CE0}" type="slidenum">
              <a:rPr lang="es-ES" smtClean="0"/>
              <a:t>‹Nº›</a:t>
            </a:fld>
            <a:endParaRPr lang="es-ES"/>
          </a:p>
        </p:txBody>
      </p:sp>
    </p:spTree>
    <p:extLst>
      <p:ext uri="{BB962C8B-B14F-4D97-AF65-F5344CB8AC3E}">
        <p14:creationId xmlns:p14="http://schemas.microsoft.com/office/powerpoint/2010/main" val="1761087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35348" y="402483"/>
            <a:ext cx="1125498" cy="640647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58855" y="402483"/>
            <a:ext cx="3311247" cy="640647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FF59F0-6A97-447C-8D7F-92E239A46E94}" type="datetimeFigureOut">
              <a:rPr lang="es-ES" smtClean="0"/>
              <a:t>18/9/23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5B13A79-D2CF-4D98-B915-3CFE378E6CE0}" type="slidenum">
              <a:rPr lang="es-ES" smtClean="0"/>
              <a:t>‹Nº›</a:t>
            </a:fld>
            <a:endParaRPr lang="es-ES"/>
          </a:p>
        </p:txBody>
      </p:sp>
    </p:spTree>
    <p:extLst>
      <p:ext uri="{BB962C8B-B14F-4D97-AF65-F5344CB8AC3E}">
        <p14:creationId xmlns:p14="http://schemas.microsoft.com/office/powerpoint/2010/main" val="64334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FF59F0-6A97-447C-8D7F-92E239A46E94}" type="datetimeFigureOut">
              <a:rPr lang="es-ES" smtClean="0"/>
              <a:t>18/9/23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5B13A79-D2CF-4D98-B915-3CFE378E6CE0}" type="slidenum">
              <a:rPr lang="es-ES" smtClean="0"/>
              <a:t>‹Nº›</a:t>
            </a:fld>
            <a:endParaRPr lang="es-ES"/>
          </a:p>
        </p:txBody>
      </p:sp>
    </p:spTree>
    <p:extLst>
      <p:ext uri="{BB962C8B-B14F-4D97-AF65-F5344CB8AC3E}">
        <p14:creationId xmlns:p14="http://schemas.microsoft.com/office/powerpoint/2010/main" val="85012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56136" y="1884671"/>
            <a:ext cx="4501991" cy="3144614"/>
          </a:xfrm>
        </p:spPr>
        <p:txBody>
          <a:bodyPr anchor="b"/>
          <a:lstStyle>
            <a:lvl1pPr>
              <a:defRPr sz="3425"/>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56136" y="5059035"/>
            <a:ext cx="4501991" cy="1653678"/>
          </a:xfrm>
        </p:spPr>
        <p:txBody>
          <a:bodyPr/>
          <a:lstStyle>
            <a:lvl1pPr marL="0" indent="0">
              <a:buNone/>
              <a:defRPr sz="1370">
                <a:solidFill>
                  <a:schemeClr val="tx1"/>
                </a:solidFill>
              </a:defRPr>
            </a:lvl1pPr>
            <a:lvl2pPr marL="260970" indent="0">
              <a:buNone/>
              <a:defRPr sz="1142">
                <a:solidFill>
                  <a:schemeClr val="tx1">
                    <a:tint val="75000"/>
                  </a:schemeClr>
                </a:solidFill>
              </a:defRPr>
            </a:lvl2pPr>
            <a:lvl3pPr marL="521940" indent="0">
              <a:buNone/>
              <a:defRPr sz="1027">
                <a:solidFill>
                  <a:schemeClr val="tx1">
                    <a:tint val="75000"/>
                  </a:schemeClr>
                </a:solidFill>
              </a:defRPr>
            </a:lvl3pPr>
            <a:lvl4pPr marL="782909" indent="0">
              <a:buNone/>
              <a:defRPr sz="913">
                <a:solidFill>
                  <a:schemeClr val="tx1">
                    <a:tint val="75000"/>
                  </a:schemeClr>
                </a:solidFill>
              </a:defRPr>
            </a:lvl4pPr>
            <a:lvl5pPr marL="1043879" indent="0">
              <a:buNone/>
              <a:defRPr sz="913">
                <a:solidFill>
                  <a:schemeClr val="tx1">
                    <a:tint val="75000"/>
                  </a:schemeClr>
                </a:solidFill>
              </a:defRPr>
            </a:lvl5pPr>
            <a:lvl6pPr marL="1304849" indent="0">
              <a:buNone/>
              <a:defRPr sz="913">
                <a:solidFill>
                  <a:schemeClr val="tx1">
                    <a:tint val="75000"/>
                  </a:schemeClr>
                </a:solidFill>
              </a:defRPr>
            </a:lvl6pPr>
            <a:lvl7pPr marL="1565819" indent="0">
              <a:buNone/>
              <a:defRPr sz="913">
                <a:solidFill>
                  <a:schemeClr val="tx1">
                    <a:tint val="75000"/>
                  </a:schemeClr>
                </a:solidFill>
              </a:defRPr>
            </a:lvl7pPr>
            <a:lvl8pPr marL="1826788" indent="0">
              <a:buNone/>
              <a:defRPr sz="913">
                <a:solidFill>
                  <a:schemeClr val="tx1">
                    <a:tint val="75000"/>
                  </a:schemeClr>
                </a:solidFill>
              </a:defRPr>
            </a:lvl8pPr>
            <a:lvl9pPr marL="2087758" indent="0">
              <a:buNone/>
              <a:defRPr sz="913">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DFF59F0-6A97-447C-8D7F-92E239A46E94}" type="datetimeFigureOut">
              <a:rPr lang="es-ES" smtClean="0"/>
              <a:t>18/9/23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5B13A79-D2CF-4D98-B915-3CFE378E6CE0}" type="slidenum">
              <a:rPr lang="es-ES" smtClean="0"/>
              <a:t>‹Nº›</a:t>
            </a:fld>
            <a:endParaRPr lang="es-ES"/>
          </a:p>
        </p:txBody>
      </p:sp>
    </p:spTree>
    <p:extLst>
      <p:ext uri="{BB962C8B-B14F-4D97-AF65-F5344CB8AC3E}">
        <p14:creationId xmlns:p14="http://schemas.microsoft.com/office/powerpoint/2010/main" val="704797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58854" y="2012414"/>
            <a:ext cx="2218373" cy="479654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2642473" y="2012414"/>
            <a:ext cx="2218373" cy="479654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DFF59F0-6A97-447C-8D7F-92E239A46E94}" type="datetimeFigureOut">
              <a:rPr lang="es-ES" smtClean="0"/>
              <a:t>18/9/23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5B13A79-D2CF-4D98-B915-3CFE378E6CE0}" type="slidenum">
              <a:rPr lang="es-ES" smtClean="0"/>
              <a:t>‹Nº›</a:t>
            </a:fld>
            <a:endParaRPr lang="es-ES"/>
          </a:p>
        </p:txBody>
      </p:sp>
    </p:spTree>
    <p:extLst>
      <p:ext uri="{BB962C8B-B14F-4D97-AF65-F5344CB8AC3E}">
        <p14:creationId xmlns:p14="http://schemas.microsoft.com/office/powerpoint/2010/main" val="1042152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359534" y="402484"/>
            <a:ext cx="4501991" cy="146118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59535" y="1853171"/>
            <a:ext cx="2208177" cy="908210"/>
          </a:xfrm>
        </p:spPr>
        <p:txBody>
          <a:bodyPr anchor="b"/>
          <a:lstStyle>
            <a:lvl1pPr marL="0" indent="0">
              <a:buNone/>
              <a:defRPr sz="1370" b="1"/>
            </a:lvl1pPr>
            <a:lvl2pPr marL="260970" indent="0">
              <a:buNone/>
              <a:defRPr sz="1142" b="1"/>
            </a:lvl2pPr>
            <a:lvl3pPr marL="521940" indent="0">
              <a:buNone/>
              <a:defRPr sz="1027" b="1"/>
            </a:lvl3pPr>
            <a:lvl4pPr marL="782909" indent="0">
              <a:buNone/>
              <a:defRPr sz="913" b="1"/>
            </a:lvl4pPr>
            <a:lvl5pPr marL="1043879" indent="0">
              <a:buNone/>
              <a:defRPr sz="913" b="1"/>
            </a:lvl5pPr>
            <a:lvl6pPr marL="1304849" indent="0">
              <a:buNone/>
              <a:defRPr sz="913" b="1"/>
            </a:lvl6pPr>
            <a:lvl7pPr marL="1565819" indent="0">
              <a:buNone/>
              <a:defRPr sz="913" b="1"/>
            </a:lvl7pPr>
            <a:lvl8pPr marL="1826788" indent="0">
              <a:buNone/>
              <a:defRPr sz="913" b="1"/>
            </a:lvl8pPr>
            <a:lvl9pPr marL="2087758" indent="0">
              <a:buNone/>
              <a:defRPr sz="913" b="1"/>
            </a:lvl9pPr>
          </a:lstStyle>
          <a:p>
            <a:pPr lvl="0"/>
            <a:r>
              <a:rPr lang="es-ES"/>
              <a:t>Editar el estilo de texto del patrón</a:t>
            </a:r>
          </a:p>
        </p:txBody>
      </p:sp>
      <p:sp>
        <p:nvSpPr>
          <p:cNvPr id="4" name="Content Placeholder 3"/>
          <p:cNvSpPr>
            <a:spLocks noGrp="1"/>
          </p:cNvSpPr>
          <p:nvPr>
            <p:ph sz="half" idx="2"/>
          </p:nvPr>
        </p:nvSpPr>
        <p:spPr>
          <a:xfrm>
            <a:off x="359535" y="2761381"/>
            <a:ext cx="2208177" cy="406157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2642474" y="1853171"/>
            <a:ext cx="2219052" cy="908210"/>
          </a:xfrm>
        </p:spPr>
        <p:txBody>
          <a:bodyPr anchor="b"/>
          <a:lstStyle>
            <a:lvl1pPr marL="0" indent="0">
              <a:buNone/>
              <a:defRPr sz="1370" b="1"/>
            </a:lvl1pPr>
            <a:lvl2pPr marL="260970" indent="0">
              <a:buNone/>
              <a:defRPr sz="1142" b="1"/>
            </a:lvl2pPr>
            <a:lvl3pPr marL="521940" indent="0">
              <a:buNone/>
              <a:defRPr sz="1027" b="1"/>
            </a:lvl3pPr>
            <a:lvl4pPr marL="782909" indent="0">
              <a:buNone/>
              <a:defRPr sz="913" b="1"/>
            </a:lvl4pPr>
            <a:lvl5pPr marL="1043879" indent="0">
              <a:buNone/>
              <a:defRPr sz="913" b="1"/>
            </a:lvl5pPr>
            <a:lvl6pPr marL="1304849" indent="0">
              <a:buNone/>
              <a:defRPr sz="913" b="1"/>
            </a:lvl6pPr>
            <a:lvl7pPr marL="1565819" indent="0">
              <a:buNone/>
              <a:defRPr sz="913" b="1"/>
            </a:lvl7pPr>
            <a:lvl8pPr marL="1826788" indent="0">
              <a:buNone/>
              <a:defRPr sz="913" b="1"/>
            </a:lvl8pPr>
            <a:lvl9pPr marL="2087758" indent="0">
              <a:buNone/>
              <a:defRPr sz="913" b="1"/>
            </a:lvl9pPr>
          </a:lstStyle>
          <a:p>
            <a:pPr lvl="0"/>
            <a:r>
              <a:rPr lang="es-ES"/>
              <a:t>Editar el estilo de texto del patrón</a:t>
            </a:r>
          </a:p>
        </p:txBody>
      </p:sp>
      <p:sp>
        <p:nvSpPr>
          <p:cNvPr id="6" name="Content Placeholder 5"/>
          <p:cNvSpPr>
            <a:spLocks noGrp="1"/>
          </p:cNvSpPr>
          <p:nvPr>
            <p:ph sz="quarter" idx="4"/>
          </p:nvPr>
        </p:nvSpPr>
        <p:spPr>
          <a:xfrm>
            <a:off x="2642474" y="2761381"/>
            <a:ext cx="2219052" cy="406157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DFF59F0-6A97-447C-8D7F-92E239A46E94}" type="datetimeFigureOut">
              <a:rPr lang="es-ES" smtClean="0"/>
              <a:t>18/9/23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5B13A79-D2CF-4D98-B915-3CFE378E6CE0}" type="slidenum">
              <a:rPr lang="es-ES" smtClean="0"/>
              <a:t>‹Nº›</a:t>
            </a:fld>
            <a:endParaRPr lang="es-ES"/>
          </a:p>
        </p:txBody>
      </p:sp>
    </p:spTree>
    <p:extLst>
      <p:ext uri="{BB962C8B-B14F-4D97-AF65-F5344CB8AC3E}">
        <p14:creationId xmlns:p14="http://schemas.microsoft.com/office/powerpoint/2010/main" val="286266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DFF59F0-6A97-447C-8D7F-92E239A46E94}" type="datetimeFigureOut">
              <a:rPr lang="es-ES" smtClean="0"/>
              <a:t>18/9/23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5B13A79-D2CF-4D98-B915-3CFE378E6CE0}" type="slidenum">
              <a:rPr lang="es-ES" smtClean="0"/>
              <a:t>‹Nº›</a:t>
            </a:fld>
            <a:endParaRPr lang="es-ES"/>
          </a:p>
        </p:txBody>
      </p:sp>
    </p:spTree>
    <p:extLst>
      <p:ext uri="{BB962C8B-B14F-4D97-AF65-F5344CB8AC3E}">
        <p14:creationId xmlns:p14="http://schemas.microsoft.com/office/powerpoint/2010/main" val="28201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F59F0-6A97-447C-8D7F-92E239A46E94}" type="datetimeFigureOut">
              <a:rPr lang="es-ES" smtClean="0"/>
              <a:t>18/9/23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5B13A79-D2CF-4D98-B915-3CFE378E6CE0}" type="slidenum">
              <a:rPr lang="es-ES" smtClean="0"/>
              <a:t>‹Nº›</a:t>
            </a:fld>
            <a:endParaRPr lang="es-ES"/>
          </a:p>
        </p:txBody>
      </p:sp>
    </p:spTree>
    <p:extLst>
      <p:ext uri="{BB962C8B-B14F-4D97-AF65-F5344CB8AC3E}">
        <p14:creationId xmlns:p14="http://schemas.microsoft.com/office/powerpoint/2010/main" val="358550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9534" y="503978"/>
            <a:ext cx="1683489" cy="1763924"/>
          </a:xfrm>
        </p:spPr>
        <p:txBody>
          <a:bodyPr anchor="b"/>
          <a:lstStyle>
            <a:lvl1pPr>
              <a:defRPr sz="1827"/>
            </a:lvl1pPr>
          </a:lstStyle>
          <a:p>
            <a:r>
              <a:rPr lang="es-ES"/>
              <a:t>Haga clic para modificar el estilo de título del patrón</a:t>
            </a:r>
            <a:endParaRPr lang="en-US" dirty="0"/>
          </a:p>
        </p:txBody>
      </p:sp>
      <p:sp>
        <p:nvSpPr>
          <p:cNvPr id="3" name="Content Placeholder 2"/>
          <p:cNvSpPr>
            <a:spLocks noGrp="1"/>
          </p:cNvSpPr>
          <p:nvPr>
            <p:ph idx="1"/>
          </p:nvPr>
        </p:nvSpPr>
        <p:spPr>
          <a:xfrm>
            <a:off x="2219052" y="1088455"/>
            <a:ext cx="2642473" cy="5372269"/>
          </a:xfrm>
        </p:spPr>
        <p:txBody>
          <a:bodyPr/>
          <a:lstStyle>
            <a:lvl1pPr>
              <a:defRPr sz="1827"/>
            </a:lvl1pPr>
            <a:lvl2pPr>
              <a:defRPr sz="1598"/>
            </a:lvl2pPr>
            <a:lvl3pPr>
              <a:defRPr sz="1370"/>
            </a:lvl3pPr>
            <a:lvl4pPr>
              <a:defRPr sz="1142"/>
            </a:lvl4pPr>
            <a:lvl5pPr>
              <a:defRPr sz="1142"/>
            </a:lvl5pPr>
            <a:lvl6pPr>
              <a:defRPr sz="1142"/>
            </a:lvl6pPr>
            <a:lvl7pPr>
              <a:defRPr sz="1142"/>
            </a:lvl7pPr>
            <a:lvl8pPr>
              <a:defRPr sz="1142"/>
            </a:lvl8pPr>
            <a:lvl9pPr>
              <a:defRPr sz="1142"/>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59534" y="2267902"/>
            <a:ext cx="1683489" cy="4201570"/>
          </a:xfrm>
        </p:spPr>
        <p:txBody>
          <a:bodyPr/>
          <a:lstStyle>
            <a:lvl1pPr marL="0" indent="0">
              <a:buNone/>
              <a:defRPr sz="913"/>
            </a:lvl1pPr>
            <a:lvl2pPr marL="260970" indent="0">
              <a:buNone/>
              <a:defRPr sz="799"/>
            </a:lvl2pPr>
            <a:lvl3pPr marL="521940" indent="0">
              <a:buNone/>
              <a:defRPr sz="685"/>
            </a:lvl3pPr>
            <a:lvl4pPr marL="782909" indent="0">
              <a:buNone/>
              <a:defRPr sz="571"/>
            </a:lvl4pPr>
            <a:lvl5pPr marL="1043879" indent="0">
              <a:buNone/>
              <a:defRPr sz="571"/>
            </a:lvl5pPr>
            <a:lvl6pPr marL="1304849" indent="0">
              <a:buNone/>
              <a:defRPr sz="571"/>
            </a:lvl6pPr>
            <a:lvl7pPr marL="1565819" indent="0">
              <a:buNone/>
              <a:defRPr sz="571"/>
            </a:lvl7pPr>
            <a:lvl8pPr marL="1826788" indent="0">
              <a:buNone/>
              <a:defRPr sz="571"/>
            </a:lvl8pPr>
            <a:lvl9pPr marL="2087758" indent="0">
              <a:buNone/>
              <a:defRPr sz="571"/>
            </a:lvl9pPr>
          </a:lstStyle>
          <a:p>
            <a:pPr lvl="0"/>
            <a:r>
              <a:rPr lang="es-ES"/>
              <a:t>Editar el estilo de texto del patrón</a:t>
            </a:r>
          </a:p>
        </p:txBody>
      </p:sp>
      <p:sp>
        <p:nvSpPr>
          <p:cNvPr id="5" name="Date Placeholder 4"/>
          <p:cNvSpPr>
            <a:spLocks noGrp="1"/>
          </p:cNvSpPr>
          <p:nvPr>
            <p:ph type="dt" sz="half" idx="10"/>
          </p:nvPr>
        </p:nvSpPr>
        <p:spPr/>
        <p:txBody>
          <a:bodyPr/>
          <a:lstStyle/>
          <a:p>
            <a:fld id="{7DFF59F0-6A97-447C-8D7F-92E239A46E94}" type="datetimeFigureOut">
              <a:rPr lang="es-ES" smtClean="0"/>
              <a:t>18/9/23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5B13A79-D2CF-4D98-B915-3CFE378E6CE0}" type="slidenum">
              <a:rPr lang="es-ES" smtClean="0"/>
              <a:t>‹Nº›</a:t>
            </a:fld>
            <a:endParaRPr lang="es-ES"/>
          </a:p>
        </p:txBody>
      </p:sp>
    </p:spTree>
    <p:extLst>
      <p:ext uri="{BB962C8B-B14F-4D97-AF65-F5344CB8AC3E}">
        <p14:creationId xmlns:p14="http://schemas.microsoft.com/office/powerpoint/2010/main" val="49922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9534" y="503978"/>
            <a:ext cx="1683489" cy="1763924"/>
          </a:xfrm>
        </p:spPr>
        <p:txBody>
          <a:bodyPr anchor="b"/>
          <a:lstStyle>
            <a:lvl1pPr>
              <a:defRPr sz="182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219052" y="1088455"/>
            <a:ext cx="2642473" cy="5372269"/>
          </a:xfrm>
        </p:spPr>
        <p:txBody>
          <a:bodyPr anchor="t"/>
          <a:lstStyle>
            <a:lvl1pPr marL="0" indent="0">
              <a:buNone/>
              <a:defRPr sz="1827"/>
            </a:lvl1pPr>
            <a:lvl2pPr marL="260970" indent="0">
              <a:buNone/>
              <a:defRPr sz="1598"/>
            </a:lvl2pPr>
            <a:lvl3pPr marL="521940" indent="0">
              <a:buNone/>
              <a:defRPr sz="1370"/>
            </a:lvl3pPr>
            <a:lvl4pPr marL="782909" indent="0">
              <a:buNone/>
              <a:defRPr sz="1142"/>
            </a:lvl4pPr>
            <a:lvl5pPr marL="1043879" indent="0">
              <a:buNone/>
              <a:defRPr sz="1142"/>
            </a:lvl5pPr>
            <a:lvl6pPr marL="1304849" indent="0">
              <a:buNone/>
              <a:defRPr sz="1142"/>
            </a:lvl6pPr>
            <a:lvl7pPr marL="1565819" indent="0">
              <a:buNone/>
              <a:defRPr sz="1142"/>
            </a:lvl7pPr>
            <a:lvl8pPr marL="1826788" indent="0">
              <a:buNone/>
              <a:defRPr sz="1142"/>
            </a:lvl8pPr>
            <a:lvl9pPr marL="2087758" indent="0">
              <a:buNone/>
              <a:defRPr sz="1142"/>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59534" y="2267902"/>
            <a:ext cx="1683489" cy="4201570"/>
          </a:xfrm>
        </p:spPr>
        <p:txBody>
          <a:bodyPr/>
          <a:lstStyle>
            <a:lvl1pPr marL="0" indent="0">
              <a:buNone/>
              <a:defRPr sz="913"/>
            </a:lvl1pPr>
            <a:lvl2pPr marL="260970" indent="0">
              <a:buNone/>
              <a:defRPr sz="799"/>
            </a:lvl2pPr>
            <a:lvl3pPr marL="521940" indent="0">
              <a:buNone/>
              <a:defRPr sz="685"/>
            </a:lvl3pPr>
            <a:lvl4pPr marL="782909" indent="0">
              <a:buNone/>
              <a:defRPr sz="571"/>
            </a:lvl4pPr>
            <a:lvl5pPr marL="1043879" indent="0">
              <a:buNone/>
              <a:defRPr sz="571"/>
            </a:lvl5pPr>
            <a:lvl6pPr marL="1304849" indent="0">
              <a:buNone/>
              <a:defRPr sz="571"/>
            </a:lvl6pPr>
            <a:lvl7pPr marL="1565819" indent="0">
              <a:buNone/>
              <a:defRPr sz="571"/>
            </a:lvl7pPr>
            <a:lvl8pPr marL="1826788" indent="0">
              <a:buNone/>
              <a:defRPr sz="571"/>
            </a:lvl8pPr>
            <a:lvl9pPr marL="2087758" indent="0">
              <a:buNone/>
              <a:defRPr sz="571"/>
            </a:lvl9pPr>
          </a:lstStyle>
          <a:p>
            <a:pPr lvl="0"/>
            <a:r>
              <a:rPr lang="es-ES"/>
              <a:t>Editar el estilo de texto del patrón</a:t>
            </a:r>
          </a:p>
        </p:txBody>
      </p:sp>
      <p:sp>
        <p:nvSpPr>
          <p:cNvPr id="5" name="Date Placeholder 4"/>
          <p:cNvSpPr>
            <a:spLocks noGrp="1"/>
          </p:cNvSpPr>
          <p:nvPr>
            <p:ph type="dt" sz="half" idx="10"/>
          </p:nvPr>
        </p:nvSpPr>
        <p:spPr/>
        <p:txBody>
          <a:bodyPr/>
          <a:lstStyle/>
          <a:p>
            <a:fld id="{7DFF59F0-6A97-447C-8D7F-92E239A46E94}" type="datetimeFigureOut">
              <a:rPr lang="es-ES" smtClean="0"/>
              <a:t>18/9/23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5B13A79-D2CF-4D98-B915-3CFE378E6CE0}" type="slidenum">
              <a:rPr lang="es-ES" smtClean="0"/>
              <a:t>‹Nº›</a:t>
            </a:fld>
            <a:endParaRPr lang="es-ES"/>
          </a:p>
        </p:txBody>
      </p:sp>
    </p:spTree>
    <p:extLst>
      <p:ext uri="{BB962C8B-B14F-4D97-AF65-F5344CB8AC3E}">
        <p14:creationId xmlns:p14="http://schemas.microsoft.com/office/powerpoint/2010/main" val="61197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855" y="402484"/>
            <a:ext cx="4501991" cy="146118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58855" y="2012414"/>
            <a:ext cx="4501991" cy="479654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58854" y="7006700"/>
            <a:ext cx="1174433" cy="402483"/>
          </a:xfrm>
          <a:prstGeom prst="rect">
            <a:avLst/>
          </a:prstGeom>
        </p:spPr>
        <p:txBody>
          <a:bodyPr vert="horz" lIns="91440" tIns="45720" rIns="91440" bIns="45720" rtlCol="0" anchor="ctr"/>
          <a:lstStyle>
            <a:lvl1pPr algn="l">
              <a:defRPr sz="685">
                <a:solidFill>
                  <a:schemeClr val="tx1">
                    <a:tint val="75000"/>
                  </a:schemeClr>
                </a:solidFill>
              </a:defRPr>
            </a:lvl1pPr>
          </a:lstStyle>
          <a:p>
            <a:fld id="{7DFF59F0-6A97-447C-8D7F-92E239A46E94}" type="datetimeFigureOut">
              <a:rPr lang="es-ES" smtClean="0"/>
              <a:t>18/9/23</a:t>
            </a:fld>
            <a:endParaRPr lang="es-ES"/>
          </a:p>
        </p:txBody>
      </p:sp>
      <p:sp>
        <p:nvSpPr>
          <p:cNvPr id="5" name="Footer Placeholder 4"/>
          <p:cNvSpPr>
            <a:spLocks noGrp="1"/>
          </p:cNvSpPr>
          <p:nvPr>
            <p:ph type="ftr" sz="quarter" idx="3"/>
          </p:nvPr>
        </p:nvSpPr>
        <p:spPr>
          <a:xfrm>
            <a:off x="1729026" y="7006700"/>
            <a:ext cx="1761649" cy="402483"/>
          </a:xfrm>
          <a:prstGeom prst="rect">
            <a:avLst/>
          </a:prstGeom>
        </p:spPr>
        <p:txBody>
          <a:bodyPr vert="horz" lIns="91440" tIns="45720" rIns="91440" bIns="45720" rtlCol="0" anchor="ctr"/>
          <a:lstStyle>
            <a:lvl1pPr algn="ctr">
              <a:defRPr sz="685">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3686413" y="7006700"/>
            <a:ext cx="1174433" cy="402483"/>
          </a:xfrm>
          <a:prstGeom prst="rect">
            <a:avLst/>
          </a:prstGeom>
        </p:spPr>
        <p:txBody>
          <a:bodyPr vert="horz" lIns="91440" tIns="45720" rIns="91440" bIns="45720" rtlCol="0" anchor="ctr"/>
          <a:lstStyle>
            <a:lvl1pPr algn="r">
              <a:defRPr sz="685">
                <a:solidFill>
                  <a:schemeClr val="tx1">
                    <a:tint val="75000"/>
                  </a:schemeClr>
                </a:solidFill>
              </a:defRPr>
            </a:lvl1pPr>
          </a:lstStyle>
          <a:p>
            <a:fld id="{05B13A79-D2CF-4D98-B915-3CFE378E6CE0}" type="slidenum">
              <a:rPr lang="es-ES" smtClean="0"/>
              <a:t>‹Nº›</a:t>
            </a:fld>
            <a:endParaRPr lang="es-ES"/>
          </a:p>
        </p:txBody>
      </p:sp>
    </p:spTree>
    <p:extLst>
      <p:ext uri="{BB962C8B-B14F-4D97-AF65-F5344CB8AC3E}">
        <p14:creationId xmlns:p14="http://schemas.microsoft.com/office/powerpoint/2010/main" val="5296410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21940" rtl="0" eaLnBrk="1" latinLnBrk="0" hangingPunct="1">
        <a:lnSpc>
          <a:spcPct val="90000"/>
        </a:lnSpc>
        <a:spcBef>
          <a:spcPct val="0"/>
        </a:spcBef>
        <a:buNone/>
        <a:defRPr sz="2512" kern="1200">
          <a:solidFill>
            <a:schemeClr val="tx1"/>
          </a:solidFill>
          <a:latin typeface="+mj-lt"/>
          <a:ea typeface="+mj-ea"/>
          <a:cs typeface="+mj-cs"/>
        </a:defRPr>
      </a:lvl1pPr>
    </p:titleStyle>
    <p:bodyStyle>
      <a:lvl1pPr marL="130485" indent="-130485" algn="l" defTabSz="521940" rtl="0" eaLnBrk="1" latinLnBrk="0" hangingPunct="1">
        <a:lnSpc>
          <a:spcPct val="90000"/>
        </a:lnSpc>
        <a:spcBef>
          <a:spcPts val="571"/>
        </a:spcBef>
        <a:buFont typeface="Arial" panose="020B0604020202020204" pitchFamily="34" charset="0"/>
        <a:buChar char="•"/>
        <a:defRPr sz="1598" kern="1200">
          <a:solidFill>
            <a:schemeClr val="tx1"/>
          </a:solidFill>
          <a:latin typeface="+mn-lt"/>
          <a:ea typeface="+mn-ea"/>
          <a:cs typeface="+mn-cs"/>
        </a:defRPr>
      </a:lvl1pPr>
      <a:lvl2pPr marL="391455" indent="-130485" algn="l" defTabSz="521940" rtl="0" eaLnBrk="1" latinLnBrk="0" hangingPunct="1">
        <a:lnSpc>
          <a:spcPct val="90000"/>
        </a:lnSpc>
        <a:spcBef>
          <a:spcPts val="285"/>
        </a:spcBef>
        <a:buFont typeface="Arial" panose="020B0604020202020204" pitchFamily="34" charset="0"/>
        <a:buChar char="•"/>
        <a:defRPr sz="1370" kern="1200">
          <a:solidFill>
            <a:schemeClr val="tx1"/>
          </a:solidFill>
          <a:latin typeface="+mn-lt"/>
          <a:ea typeface="+mn-ea"/>
          <a:cs typeface="+mn-cs"/>
        </a:defRPr>
      </a:lvl2pPr>
      <a:lvl3pPr marL="652424" indent="-130485" algn="l" defTabSz="521940" rtl="0" eaLnBrk="1" latinLnBrk="0" hangingPunct="1">
        <a:lnSpc>
          <a:spcPct val="90000"/>
        </a:lnSpc>
        <a:spcBef>
          <a:spcPts val="285"/>
        </a:spcBef>
        <a:buFont typeface="Arial" panose="020B0604020202020204" pitchFamily="34" charset="0"/>
        <a:buChar char="•"/>
        <a:defRPr sz="1142" kern="1200">
          <a:solidFill>
            <a:schemeClr val="tx1"/>
          </a:solidFill>
          <a:latin typeface="+mn-lt"/>
          <a:ea typeface="+mn-ea"/>
          <a:cs typeface="+mn-cs"/>
        </a:defRPr>
      </a:lvl3pPr>
      <a:lvl4pPr marL="913394" indent="-130485" algn="l" defTabSz="521940" rtl="0" eaLnBrk="1" latinLnBrk="0" hangingPunct="1">
        <a:lnSpc>
          <a:spcPct val="90000"/>
        </a:lnSpc>
        <a:spcBef>
          <a:spcPts val="285"/>
        </a:spcBef>
        <a:buFont typeface="Arial" panose="020B0604020202020204" pitchFamily="34" charset="0"/>
        <a:buChar char="•"/>
        <a:defRPr sz="1027" kern="1200">
          <a:solidFill>
            <a:schemeClr val="tx1"/>
          </a:solidFill>
          <a:latin typeface="+mn-lt"/>
          <a:ea typeface="+mn-ea"/>
          <a:cs typeface="+mn-cs"/>
        </a:defRPr>
      </a:lvl4pPr>
      <a:lvl5pPr marL="1174364" indent="-130485" algn="l" defTabSz="521940" rtl="0" eaLnBrk="1" latinLnBrk="0" hangingPunct="1">
        <a:lnSpc>
          <a:spcPct val="90000"/>
        </a:lnSpc>
        <a:spcBef>
          <a:spcPts val="285"/>
        </a:spcBef>
        <a:buFont typeface="Arial" panose="020B0604020202020204" pitchFamily="34" charset="0"/>
        <a:buChar char="•"/>
        <a:defRPr sz="1027" kern="1200">
          <a:solidFill>
            <a:schemeClr val="tx1"/>
          </a:solidFill>
          <a:latin typeface="+mn-lt"/>
          <a:ea typeface="+mn-ea"/>
          <a:cs typeface="+mn-cs"/>
        </a:defRPr>
      </a:lvl5pPr>
      <a:lvl6pPr marL="1435334" indent="-130485" algn="l" defTabSz="521940" rtl="0" eaLnBrk="1" latinLnBrk="0" hangingPunct="1">
        <a:lnSpc>
          <a:spcPct val="90000"/>
        </a:lnSpc>
        <a:spcBef>
          <a:spcPts val="285"/>
        </a:spcBef>
        <a:buFont typeface="Arial" panose="020B0604020202020204" pitchFamily="34" charset="0"/>
        <a:buChar char="•"/>
        <a:defRPr sz="1027" kern="1200">
          <a:solidFill>
            <a:schemeClr val="tx1"/>
          </a:solidFill>
          <a:latin typeface="+mn-lt"/>
          <a:ea typeface="+mn-ea"/>
          <a:cs typeface="+mn-cs"/>
        </a:defRPr>
      </a:lvl6pPr>
      <a:lvl7pPr marL="1696303" indent="-130485" algn="l" defTabSz="521940" rtl="0" eaLnBrk="1" latinLnBrk="0" hangingPunct="1">
        <a:lnSpc>
          <a:spcPct val="90000"/>
        </a:lnSpc>
        <a:spcBef>
          <a:spcPts val="285"/>
        </a:spcBef>
        <a:buFont typeface="Arial" panose="020B0604020202020204" pitchFamily="34" charset="0"/>
        <a:buChar char="•"/>
        <a:defRPr sz="1027" kern="1200">
          <a:solidFill>
            <a:schemeClr val="tx1"/>
          </a:solidFill>
          <a:latin typeface="+mn-lt"/>
          <a:ea typeface="+mn-ea"/>
          <a:cs typeface="+mn-cs"/>
        </a:defRPr>
      </a:lvl7pPr>
      <a:lvl8pPr marL="1957273" indent="-130485" algn="l" defTabSz="521940" rtl="0" eaLnBrk="1" latinLnBrk="0" hangingPunct="1">
        <a:lnSpc>
          <a:spcPct val="90000"/>
        </a:lnSpc>
        <a:spcBef>
          <a:spcPts val="285"/>
        </a:spcBef>
        <a:buFont typeface="Arial" panose="020B0604020202020204" pitchFamily="34" charset="0"/>
        <a:buChar char="•"/>
        <a:defRPr sz="1027" kern="1200">
          <a:solidFill>
            <a:schemeClr val="tx1"/>
          </a:solidFill>
          <a:latin typeface="+mn-lt"/>
          <a:ea typeface="+mn-ea"/>
          <a:cs typeface="+mn-cs"/>
        </a:defRPr>
      </a:lvl8pPr>
      <a:lvl9pPr marL="2218243" indent="-130485" algn="l" defTabSz="521940" rtl="0" eaLnBrk="1" latinLnBrk="0" hangingPunct="1">
        <a:lnSpc>
          <a:spcPct val="90000"/>
        </a:lnSpc>
        <a:spcBef>
          <a:spcPts val="285"/>
        </a:spcBef>
        <a:buFont typeface="Arial" panose="020B0604020202020204" pitchFamily="34" charset="0"/>
        <a:buChar char="•"/>
        <a:defRPr sz="1027" kern="1200">
          <a:solidFill>
            <a:schemeClr val="tx1"/>
          </a:solidFill>
          <a:latin typeface="+mn-lt"/>
          <a:ea typeface="+mn-ea"/>
          <a:cs typeface="+mn-cs"/>
        </a:defRPr>
      </a:lvl9pPr>
    </p:bodyStyle>
    <p:otherStyle>
      <a:defPPr>
        <a:defRPr lang="en-US"/>
      </a:defPPr>
      <a:lvl1pPr marL="0" algn="l" defTabSz="521940" rtl="0" eaLnBrk="1" latinLnBrk="0" hangingPunct="1">
        <a:defRPr sz="1027" kern="1200">
          <a:solidFill>
            <a:schemeClr val="tx1"/>
          </a:solidFill>
          <a:latin typeface="+mn-lt"/>
          <a:ea typeface="+mn-ea"/>
          <a:cs typeface="+mn-cs"/>
        </a:defRPr>
      </a:lvl1pPr>
      <a:lvl2pPr marL="260970" algn="l" defTabSz="521940" rtl="0" eaLnBrk="1" latinLnBrk="0" hangingPunct="1">
        <a:defRPr sz="1027" kern="1200">
          <a:solidFill>
            <a:schemeClr val="tx1"/>
          </a:solidFill>
          <a:latin typeface="+mn-lt"/>
          <a:ea typeface="+mn-ea"/>
          <a:cs typeface="+mn-cs"/>
        </a:defRPr>
      </a:lvl2pPr>
      <a:lvl3pPr marL="521940" algn="l" defTabSz="521940" rtl="0" eaLnBrk="1" latinLnBrk="0" hangingPunct="1">
        <a:defRPr sz="1027" kern="1200">
          <a:solidFill>
            <a:schemeClr val="tx1"/>
          </a:solidFill>
          <a:latin typeface="+mn-lt"/>
          <a:ea typeface="+mn-ea"/>
          <a:cs typeface="+mn-cs"/>
        </a:defRPr>
      </a:lvl3pPr>
      <a:lvl4pPr marL="782909" algn="l" defTabSz="521940" rtl="0" eaLnBrk="1" latinLnBrk="0" hangingPunct="1">
        <a:defRPr sz="1027" kern="1200">
          <a:solidFill>
            <a:schemeClr val="tx1"/>
          </a:solidFill>
          <a:latin typeface="+mn-lt"/>
          <a:ea typeface="+mn-ea"/>
          <a:cs typeface="+mn-cs"/>
        </a:defRPr>
      </a:lvl4pPr>
      <a:lvl5pPr marL="1043879" algn="l" defTabSz="521940" rtl="0" eaLnBrk="1" latinLnBrk="0" hangingPunct="1">
        <a:defRPr sz="1027" kern="1200">
          <a:solidFill>
            <a:schemeClr val="tx1"/>
          </a:solidFill>
          <a:latin typeface="+mn-lt"/>
          <a:ea typeface="+mn-ea"/>
          <a:cs typeface="+mn-cs"/>
        </a:defRPr>
      </a:lvl5pPr>
      <a:lvl6pPr marL="1304849" algn="l" defTabSz="521940" rtl="0" eaLnBrk="1" latinLnBrk="0" hangingPunct="1">
        <a:defRPr sz="1027" kern="1200">
          <a:solidFill>
            <a:schemeClr val="tx1"/>
          </a:solidFill>
          <a:latin typeface="+mn-lt"/>
          <a:ea typeface="+mn-ea"/>
          <a:cs typeface="+mn-cs"/>
        </a:defRPr>
      </a:lvl6pPr>
      <a:lvl7pPr marL="1565819" algn="l" defTabSz="521940" rtl="0" eaLnBrk="1" latinLnBrk="0" hangingPunct="1">
        <a:defRPr sz="1027" kern="1200">
          <a:solidFill>
            <a:schemeClr val="tx1"/>
          </a:solidFill>
          <a:latin typeface="+mn-lt"/>
          <a:ea typeface="+mn-ea"/>
          <a:cs typeface="+mn-cs"/>
        </a:defRPr>
      </a:lvl7pPr>
      <a:lvl8pPr marL="1826788" algn="l" defTabSz="521940" rtl="0" eaLnBrk="1" latinLnBrk="0" hangingPunct="1">
        <a:defRPr sz="1027" kern="1200">
          <a:solidFill>
            <a:schemeClr val="tx1"/>
          </a:solidFill>
          <a:latin typeface="+mn-lt"/>
          <a:ea typeface="+mn-ea"/>
          <a:cs typeface="+mn-cs"/>
        </a:defRPr>
      </a:lvl8pPr>
      <a:lvl9pPr marL="2087758" algn="l" defTabSz="521940" rtl="0" eaLnBrk="1" latinLnBrk="0" hangingPunct="1">
        <a:defRPr sz="10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prodriguezg@fjd.es" TargetMode="External"/><Relationship Id="rId7" Type="http://schemas.openxmlformats.org/officeDocument/2006/relationships/hyperlink" Target="mailto:Francisco-diazc@quironsalud.es" TargetMode="External"/><Relationship Id="rId2" Type="http://schemas.openxmlformats.org/officeDocument/2006/relationships/hyperlink" Target="mailto:jmrubio@fjd.es" TargetMode="External"/><Relationship Id="rId1" Type="http://schemas.openxmlformats.org/officeDocument/2006/relationships/slideLayout" Target="../slideLayouts/slideLayout1.xml"/><Relationship Id="rId6" Type="http://schemas.openxmlformats.org/officeDocument/2006/relationships/hyperlink" Target="mailto:carla.lazaro@quironsalud.es" TargetMode="External"/><Relationship Id="rId5" Type="http://schemas.openxmlformats.org/officeDocument/2006/relationships/hyperlink" Target="mailto:maria.bravoc@quironsalud.es" TargetMode="External"/><Relationship Id="rId4" Type="http://schemas.openxmlformats.org/officeDocument/2006/relationships/hyperlink" Target="mailto:ppperez@fjd.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pilar.peso@quironsalud.es" TargetMode="External"/><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16625" y="16626"/>
            <a:ext cx="5203075" cy="7559675"/>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r="29396"/>
          <a:stretch/>
        </p:blipFill>
        <p:spPr>
          <a:xfrm>
            <a:off x="83129" y="3973486"/>
            <a:ext cx="2777526" cy="974050"/>
          </a:xfrm>
          <a:prstGeom prst="rect">
            <a:avLst/>
          </a:prstGeom>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94" y="5220634"/>
            <a:ext cx="2994768" cy="864281"/>
          </a:xfrm>
          <a:prstGeom prst="rect">
            <a:avLst/>
          </a:prstGeom>
        </p:spPr>
      </p:pic>
      <p:pic>
        <p:nvPicPr>
          <p:cNvPr id="4" name="Imagen 3"/>
          <p:cNvPicPr>
            <a:picLocks noChangeAspect="1"/>
          </p:cNvPicPr>
          <p:nvPr/>
        </p:nvPicPr>
        <p:blipFill>
          <a:blip r:embed="rId5"/>
          <a:stretch>
            <a:fillRect/>
          </a:stretch>
        </p:blipFill>
        <p:spPr>
          <a:xfrm>
            <a:off x="34731" y="25559"/>
            <a:ext cx="1867075" cy="1035415"/>
          </a:xfrm>
          <a:prstGeom prst="rect">
            <a:avLst/>
          </a:prstGeom>
        </p:spPr>
      </p:pic>
      <p:sp>
        <p:nvSpPr>
          <p:cNvPr id="2" name="CuadroTexto 1"/>
          <p:cNvSpPr txBox="1"/>
          <p:nvPr/>
        </p:nvSpPr>
        <p:spPr>
          <a:xfrm>
            <a:off x="75786" y="197089"/>
            <a:ext cx="1362874" cy="1107996"/>
          </a:xfrm>
          <a:prstGeom prst="rect">
            <a:avLst/>
          </a:prstGeom>
          <a:noFill/>
        </p:spPr>
        <p:txBody>
          <a:bodyPr wrap="none" rtlCol="0">
            <a:spAutoFit/>
          </a:bodyPr>
          <a:lstStyle/>
          <a:p>
            <a:r>
              <a:rPr lang="es-ES" sz="6600" b="1" dirty="0"/>
              <a:t>VIII</a:t>
            </a:r>
          </a:p>
        </p:txBody>
      </p:sp>
      <p:sp>
        <p:nvSpPr>
          <p:cNvPr id="5" name="Rectángulo 4">
            <a:extLst>
              <a:ext uri="{FF2B5EF4-FFF2-40B4-BE49-F238E27FC236}">
                <a16:creationId xmlns:a16="http://schemas.microsoft.com/office/drawing/2014/main" id="{CBA8CE26-9000-AE41-9881-4367FBF6A2FA}"/>
              </a:ext>
            </a:extLst>
          </p:cNvPr>
          <p:cNvSpPr/>
          <p:nvPr/>
        </p:nvSpPr>
        <p:spPr>
          <a:xfrm>
            <a:off x="11941" y="6333786"/>
            <a:ext cx="3119566" cy="900246"/>
          </a:xfrm>
          <a:prstGeom prst="rect">
            <a:avLst/>
          </a:prstGeom>
        </p:spPr>
        <p:txBody>
          <a:bodyPr wrap="square">
            <a:spAutoFit/>
          </a:bodyPr>
          <a:lstStyle/>
          <a:p>
            <a:pPr lvl="0" defTabSz="914400" eaLnBrk="0" fontAlgn="base" hangingPunct="0">
              <a:spcBef>
                <a:spcPct val="0"/>
              </a:spcBef>
              <a:spcAft>
                <a:spcPct val="0"/>
              </a:spcAft>
              <a:buFontTx/>
              <a:buChar char="•"/>
            </a:pPr>
            <a:r>
              <a:rPr lang="es-ES" altLang="es-ES" sz="1050" b="1" dirty="0">
                <a:solidFill>
                  <a:schemeClr val="accent1">
                    <a:lumMod val="50000"/>
                  </a:schemeClr>
                </a:solidFill>
                <a:ea typeface="Calibri" panose="020F0502020204030204" pitchFamily="34" charset="0"/>
                <a:cs typeface="Times New Roman" panose="02020603050405020304" pitchFamily="18" charset="0"/>
              </a:rPr>
              <a:t>Actividad acreditada por el Comité de Acreditación de la Sociedad Española de Cardiología / CASEC (</a:t>
            </a:r>
            <a:r>
              <a:rPr lang="es-ES" altLang="es-ES" sz="1050" b="1" dirty="0">
                <a:solidFill>
                  <a:schemeClr val="accent1">
                    <a:lumMod val="50000"/>
                  </a:schemeClr>
                </a:solidFill>
                <a:ea typeface="Calibri" panose="020F0502020204030204" pitchFamily="34" charset="0"/>
                <a:cs typeface="Calibri" panose="020F0502020204030204" pitchFamily="34" charset="0"/>
              </a:rPr>
              <a:t>registro </a:t>
            </a:r>
            <a:r>
              <a:rPr lang="es-ES" sz="1050" b="1" dirty="0">
                <a:solidFill>
                  <a:schemeClr val="accent1">
                    <a:lumMod val="50000"/>
                  </a:schemeClr>
                </a:solidFill>
              </a:rPr>
              <a:t>2342/9547</a:t>
            </a:r>
            <a:r>
              <a:rPr lang="es-ES" altLang="es-ES" sz="1050" b="1" dirty="0">
                <a:solidFill>
                  <a:schemeClr val="accent1">
                    <a:lumMod val="50000"/>
                  </a:schemeClr>
                </a:solidFill>
                <a:ea typeface="Calibri" panose="020F0502020204030204" pitchFamily="34" charset="0"/>
                <a:cs typeface="Arial" panose="020B0604020202020204" pitchFamily="34" charset="0"/>
              </a:rPr>
              <a:t>) </a:t>
            </a:r>
            <a:r>
              <a:rPr lang="es-ES" altLang="es-ES" sz="1050" b="1" dirty="0">
                <a:solidFill>
                  <a:schemeClr val="accent1">
                    <a:lumMod val="50000"/>
                  </a:schemeClr>
                </a:solidFill>
                <a:ea typeface="Calibri" panose="020F0502020204030204" pitchFamily="34" charset="0"/>
                <a:cs typeface="Times New Roman" panose="02020603050405020304" pitchFamily="18" charset="0"/>
              </a:rPr>
              <a:t>con 265,21 créditos.</a:t>
            </a:r>
            <a:endParaRPr lang="es-ES" altLang="es-ES" sz="1050" b="1" dirty="0">
              <a:solidFill>
                <a:schemeClr val="accent1">
                  <a:lumMod val="50000"/>
                </a:schemeClr>
              </a:solidFill>
            </a:endParaRPr>
          </a:p>
          <a:p>
            <a:pPr lvl="0" defTabSz="914400" eaLnBrk="0" fontAlgn="base" hangingPunct="0">
              <a:spcBef>
                <a:spcPct val="0"/>
              </a:spcBef>
              <a:spcAft>
                <a:spcPct val="0"/>
              </a:spcAft>
              <a:buFontTx/>
              <a:buChar char="•"/>
            </a:pPr>
            <a:r>
              <a:rPr lang="es-ES" altLang="es-ES" sz="1050" b="1" dirty="0">
                <a:solidFill>
                  <a:schemeClr val="accent1">
                    <a:lumMod val="50000"/>
                  </a:schemeClr>
                </a:solidFill>
                <a:ea typeface="Times New Roman" panose="02020603050405020304" pitchFamily="18" charset="0"/>
                <a:cs typeface="Arial" panose="020B0604020202020204" pitchFamily="34" charset="0"/>
              </a:rPr>
              <a:t>Acreditación Universidad Autónoma de Madrid: </a:t>
            </a:r>
          </a:p>
          <a:p>
            <a:pPr lvl="0" defTabSz="914400" eaLnBrk="0" fontAlgn="base" hangingPunct="0">
              <a:spcBef>
                <a:spcPct val="0"/>
              </a:spcBef>
              <a:spcAft>
                <a:spcPct val="0"/>
              </a:spcAft>
            </a:pPr>
            <a:r>
              <a:rPr lang="es-ES" altLang="es-ES" sz="1050" b="1" dirty="0">
                <a:solidFill>
                  <a:schemeClr val="accent1">
                    <a:lumMod val="50000"/>
                  </a:schemeClr>
                </a:solidFill>
                <a:ea typeface="Times New Roman" panose="02020603050405020304" pitchFamily="18" charset="0"/>
                <a:cs typeface="Arial" panose="020B0604020202020204" pitchFamily="34" charset="0"/>
              </a:rPr>
              <a:t>3 ECTS </a:t>
            </a:r>
            <a:endParaRPr lang="es-ES" altLang="es-ES" sz="1050" b="1" dirty="0">
              <a:solidFill>
                <a:schemeClr val="accent1">
                  <a:lumMod val="50000"/>
                </a:schemeClr>
              </a:solidFill>
            </a:endParaRPr>
          </a:p>
        </p:txBody>
      </p:sp>
    </p:spTree>
    <p:extLst>
      <p:ext uri="{BB962C8B-B14F-4D97-AF65-F5344CB8AC3E}">
        <p14:creationId xmlns:p14="http://schemas.microsoft.com/office/powerpoint/2010/main" val="2822800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5219700" cy="1077218"/>
          </a:xfrm>
          <a:prstGeom prst="rect">
            <a:avLst/>
          </a:prstGeom>
          <a:solidFill>
            <a:schemeClr val="bg1"/>
          </a:solidFill>
        </p:spPr>
        <p:txBody>
          <a:bodyPr wrap="square" rtlCol="0">
            <a:spAutoFit/>
          </a:bodyPr>
          <a:lstStyle/>
          <a:p>
            <a:pPr algn="ctr"/>
            <a:r>
              <a:rPr lang="es-ES" sz="1600" b="1" dirty="0">
                <a:solidFill>
                  <a:srgbClr val="00B2A9"/>
                </a:solidFill>
              </a:rPr>
              <a:t>VIII CURSO AVANZADO DE ESPECIALIZACION PARA ENFERMERIA EN ELECTROFISIOLOGIA </a:t>
            </a:r>
          </a:p>
          <a:p>
            <a:pPr algn="ctr"/>
            <a:r>
              <a:rPr lang="es-ES" sz="1600" b="1" dirty="0">
                <a:solidFill>
                  <a:srgbClr val="00B2A9"/>
                </a:solidFill>
              </a:rPr>
              <a:t>Y DISPOSITIVOS IMPLANTABLES</a:t>
            </a:r>
          </a:p>
          <a:p>
            <a:pPr algn="ctr"/>
            <a:r>
              <a:rPr lang="es-ES" sz="1600" b="1" dirty="0">
                <a:solidFill>
                  <a:srgbClr val="00B2A9"/>
                </a:solidFill>
              </a:rPr>
              <a:t>2023 – 2024</a:t>
            </a:r>
          </a:p>
        </p:txBody>
      </p:sp>
      <p:pic>
        <p:nvPicPr>
          <p:cNvPr id="5" name="Imagen 4"/>
          <p:cNvPicPr>
            <a:picLocks noChangeAspect="1"/>
          </p:cNvPicPr>
          <p:nvPr/>
        </p:nvPicPr>
        <p:blipFill>
          <a:blip r:embed="rId2"/>
          <a:stretch>
            <a:fillRect/>
          </a:stretch>
        </p:blipFill>
        <p:spPr>
          <a:xfrm>
            <a:off x="0" y="993285"/>
            <a:ext cx="5219700" cy="851566"/>
          </a:xfrm>
          <a:prstGeom prst="rect">
            <a:avLst/>
          </a:prstGeom>
        </p:spPr>
      </p:pic>
      <p:sp>
        <p:nvSpPr>
          <p:cNvPr id="10" name="CuadroTexto 9">
            <a:extLst>
              <a:ext uri="{FF2B5EF4-FFF2-40B4-BE49-F238E27FC236}">
                <a16:creationId xmlns:a16="http://schemas.microsoft.com/office/drawing/2014/main" id="{3C96112C-6CAC-C640-AE92-592265F180C7}"/>
              </a:ext>
            </a:extLst>
          </p:cNvPr>
          <p:cNvSpPr txBox="1"/>
          <p:nvPr/>
        </p:nvSpPr>
        <p:spPr>
          <a:xfrm>
            <a:off x="0" y="1885837"/>
            <a:ext cx="5219700" cy="369332"/>
          </a:xfrm>
          <a:prstGeom prst="rect">
            <a:avLst/>
          </a:prstGeom>
          <a:solidFill>
            <a:srgbClr val="00B2A9"/>
          </a:solidFill>
          <a:ln>
            <a:solidFill>
              <a:srgbClr val="0070C0"/>
            </a:solidFill>
          </a:ln>
        </p:spPr>
        <p:txBody>
          <a:bodyPr wrap="square" rtlCol="0">
            <a:spAutoFit/>
          </a:bodyPr>
          <a:lstStyle/>
          <a:p>
            <a:pPr algn="ctr"/>
            <a:r>
              <a:rPr lang="es-ES" sz="1800" dirty="0">
                <a:solidFill>
                  <a:schemeClr val="bg1"/>
                </a:solidFill>
                <a:effectLst>
                  <a:outerShdw blurRad="38100" dist="38100" dir="2700000" algn="tl">
                    <a:srgbClr val="000000">
                      <a:alpha val="43137"/>
                    </a:srgbClr>
                  </a:outerShdw>
                </a:effectLst>
              </a:rPr>
              <a:t>NOTAS</a:t>
            </a:r>
          </a:p>
        </p:txBody>
      </p:sp>
    </p:spTree>
    <p:extLst>
      <p:ext uri="{BB962C8B-B14F-4D97-AF65-F5344CB8AC3E}">
        <p14:creationId xmlns:p14="http://schemas.microsoft.com/office/powerpoint/2010/main" val="1635761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5219700" cy="1077218"/>
          </a:xfrm>
          <a:prstGeom prst="rect">
            <a:avLst/>
          </a:prstGeom>
          <a:solidFill>
            <a:schemeClr val="bg1"/>
          </a:solidFill>
        </p:spPr>
        <p:txBody>
          <a:bodyPr wrap="square" rtlCol="0">
            <a:spAutoFit/>
          </a:bodyPr>
          <a:lstStyle/>
          <a:p>
            <a:pPr algn="ctr"/>
            <a:r>
              <a:rPr lang="es-ES" sz="1600" b="1" dirty="0">
                <a:solidFill>
                  <a:srgbClr val="00B2A9"/>
                </a:solidFill>
              </a:rPr>
              <a:t>VIII CURSO AVANZADO DE ESPECIALIZACION PARA ENFERMERIA EN ELECTROFISIOLOGIA </a:t>
            </a:r>
          </a:p>
          <a:p>
            <a:pPr algn="ctr"/>
            <a:r>
              <a:rPr lang="es-ES" sz="1600" b="1" dirty="0">
                <a:solidFill>
                  <a:srgbClr val="00B2A9"/>
                </a:solidFill>
              </a:rPr>
              <a:t>Y DISPOSITIVOS IMPLANTABLES</a:t>
            </a:r>
          </a:p>
          <a:p>
            <a:pPr algn="ctr"/>
            <a:r>
              <a:rPr lang="es-ES" sz="1600" b="1" dirty="0">
                <a:solidFill>
                  <a:srgbClr val="00B2A9"/>
                </a:solidFill>
              </a:rPr>
              <a:t>2023 – 2024</a:t>
            </a:r>
          </a:p>
        </p:txBody>
      </p:sp>
      <p:pic>
        <p:nvPicPr>
          <p:cNvPr id="5" name="Imagen 4"/>
          <p:cNvPicPr>
            <a:picLocks noChangeAspect="1"/>
          </p:cNvPicPr>
          <p:nvPr/>
        </p:nvPicPr>
        <p:blipFill>
          <a:blip r:embed="rId2"/>
          <a:stretch>
            <a:fillRect/>
          </a:stretch>
        </p:blipFill>
        <p:spPr>
          <a:xfrm>
            <a:off x="0" y="993285"/>
            <a:ext cx="5219700" cy="851566"/>
          </a:xfrm>
          <a:prstGeom prst="rect">
            <a:avLst/>
          </a:prstGeom>
        </p:spPr>
      </p:pic>
      <p:sp>
        <p:nvSpPr>
          <p:cNvPr id="10" name="CuadroTexto 9">
            <a:extLst>
              <a:ext uri="{FF2B5EF4-FFF2-40B4-BE49-F238E27FC236}">
                <a16:creationId xmlns:a16="http://schemas.microsoft.com/office/drawing/2014/main" id="{3C96112C-6CAC-C640-AE92-592265F180C7}"/>
              </a:ext>
            </a:extLst>
          </p:cNvPr>
          <p:cNvSpPr txBox="1"/>
          <p:nvPr/>
        </p:nvSpPr>
        <p:spPr>
          <a:xfrm>
            <a:off x="0" y="1885837"/>
            <a:ext cx="5219700" cy="369332"/>
          </a:xfrm>
          <a:prstGeom prst="rect">
            <a:avLst/>
          </a:prstGeom>
          <a:solidFill>
            <a:srgbClr val="00B2A9"/>
          </a:solidFill>
          <a:ln>
            <a:solidFill>
              <a:srgbClr val="0070C0"/>
            </a:solidFill>
          </a:ln>
        </p:spPr>
        <p:txBody>
          <a:bodyPr wrap="square" rtlCol="0">
            <a:spAutoFit/>
          </a:bodyPr>
          <a:lstStyle/>
          <a:p>
            <a:pPr algn="ctr"/>
            <a:r>
              <a:rPr lang="es-ES" sz="1800" dirty="0">
                <a:solidFill>
                  <a:schemeClr val="bg1"/>
                </a:solidFill>
                <a:effectLst>
                  <a:outerShdw blurRad="38100" dist="38100" dir="2700000" algn="tl">
                    <a:srgbClr val="000000">
                      <a:alpha val="43137"/>
                    </a:srgbClr>
                  </a:outerShdw>
                </a:effectLst>
              </a:rPr>
              <a:t>NOTAS</a:t>
            </a:r>
          </a:p>
        </p:txBody>
      </p:sp>
    </p:spTree>
    <p:extLst>
      <p:ext uri="{BB962C8B-B14F-4D97-AF65-F5344CB8AC3E}">
        <p14:creationId xmlns:p14="http://schemas.microsoft.com/office/powerpoint/2010/main" val="52680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5219700" cy="1077218"/>
          </a:xfrm>
          <a:prstGeom prst="rect">
            <a:avLst/>
          </a:prstGeom>
          <a:solidFill>
            <a:schemeClr val="bg1"/>
          </a:solidFill>
        </p:spPr>
        <p:txBody>
          <a:bodyPr wrap="square" rtlCol="0">
            <a:spAutoFit/>
          </a:bodyPr>
          <a:lstStyle/>
          <a:p>
            <a:pPr algn="ctr"/>
            <a:r>
              <a:rPr lang="es-ES" sz="1600" b="1" dirty="0">
                <a:solidFill>
                  <a:srgbClr val="00B2A9"/>
                </a:solidFill>
              </a:rPr>
              <a:t>VIII CURSO AVANZADO DE ESPECIALIZACION PARA ENFERMERIA EN ELECTROFISIOLOGIA </a:t>
            </a:r>
          </a:p>
          <a:p>
            <a:pPr algn="ctr"/>
            <a:r>
              <a:rPr lang="es-ES" sz="1600" b="1" dirty="0">
                <a:solidFill>
                  <a:srgbClr val="00B2A9"/>
                </a:solidFill>
              </a:rPr>
              <a:t>Y DISPOSITIVOS IMPLANTABLES</a:t>
            </a:r>
          </a:p>
          <a:p>
            <a:pPr algn="ctr"/>
            <a:r>
              <a:rPr lang="es-ES" sz="1600" b="1" dirty="0">
                <a:solidFill>
                  <a:srgbClr val="00B2A9"/>
                </a:solidFill>
              </a:rPr>
              <a:t>2023 – 2024</a:t>
            </a:r>
          </a:p>
        </p:txBody>
      </p:sp>
      <p:pic>
        <p:nvPicPr>
          <p:cNvPr id="5" name="Imagen 4"/>
          <p:cNvPicPr>
            <a:picLocks noChangeAspect="1"/>
          </p:cNvPicPr>
          <p:nvPr/>
        </p:nvPicPr>
        <p:blipFill>
          <a:blip r:embed="rId2"/>
          <a:stretch>
            <a:fillRect/>
          </a:stretch>
        </p:blipFill>
        <p:spPr>
          <a:xfrm>
            <a:off x="0" y="993285"/>
            <a:ext cx="5219700" cy="851566"/>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820" y="3368450"/>
            <a:ext cx="3951842" cy="1018763"/>
          </a:xfrm>
          <a:prstGeom prst="rect">
            <a:avLst/>
          </a:prstGeom>
        </p:spPr>
      </p:pic>
      <p:pic>
        <p:nvPicPr>
          <p:cNvPr id="14" name="Imagen 13"/>
          <p:cNvPicPr>
            <a:picLocks noChangeAspect="1"/>
          </p:cNvPicPr>
          <p:nvPr/>
        </p:nvPicPr>
        <p:blipFill rotWithShape="1">
          <a:blip r:embed="rId4" cstate="print">
            <a:extLst>
              <a:ext uri="{28A0092B-C50C-407E-A947-70E740481C1C}">
                <a14:useLocalDpi xmlns:a14="http://schemas.microsoft.com/office/drawing/2010/main" val="0"/>
              </a:ext>
            </a:extLst>
          </a:blip>
          <a:srcRect r="29396"/>
          <a:stretch/>
        </p:blipFill>
        <p:spPr>
          <a:xfrm>
            <a:off x="442820" y="2070503"/>
            <a:ext cx="2776977" cy="1013952"/>
          </a:xfrm>
          <a:prstGeom prst="rect">
            <a:avLst/>
          </a:prstGeom>
        </p:spPr>
      </p:pic>
      <p:sp>
        <p:nvSpPr>
          <p:cNvPr id="2" name="CuadroTexto 1"/>
          <p:cNvSpPr txBox="1"/>
          <p:nvPr/>
        </p:nvSpPr>
        <p:spPr>
          <a:xfrm>
            <a:off x="3119333" y="2386841"/>
            <a:ext cx="1779654" cy="430887"/>
          </a:xfrm>
          <a:prstGeom prst="rect">
            <a:avLst/>
          </a:prstGeom>
          <a:noFill/>
        </p:spPr>
        <p:txBody>
          <a:bodyPr wrap="none" rtlCol="0">
            <a:spAutoFit/>
          </a:bodyPr>
          <a:lstStyle/>
          <a:p>
            <a:pPr algn="ctr"/>
            <a:r>
              <a:rPr lang="es-ES" sz="1100" b="1" dirty="0">
                <a:solidFill>
                  <a:srgbClr val="00B2A9"/>
                </a:solidFill>
              </a:rPr>
              <a:t>SERVICIO DE CARDIOLOGIA</a:t>
            </a:r>
          </a:p>
          <a:p>
            <a:pPr algn="ctr"/>
            <a:r>
              <a:rPr lang="es-ES" sz="1100" b="1" dirty="0">
                <a:solidFill>
                  <a:srgbClr val="00B2A9"/>
                </a:solidFill>
              </a:rPr>
              <a:t>UNIDAD DE ARRITMIAS</a:t>
            </a:r>
          </a:p>
        </p:txBody>
      </p:sp>
    </p:spTree>
    <p:extLst>
      <p:ext uri="{BB962C8B-B14F-4D97-AF65-F5344CB8AC3E}">
        <p14:creationId xmlns:p14="http://schemas.microsoft.com/office/powerpoint/2010/main" val="685965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1588" y="349809"/>
            <a:ext cx="5165944" cy="6757619"/>
          </a:xfrm>
          <a:prstGeom prst="rect">
            <a:avLst/>
          </a:prstGeom>
        </p:spPr>
        <p:txBody>
          <a:bodyPr wrap="square">
            <a:spAutoFit/>
          </a:bodyPr>
          <a:lstStyle/>
          <a:p>
            <a:pPr indent="449580" algn="just">
              <a:lnSpc>
                <a:spcPct val="115000"/>
              </a:lnSpc>
              <a:spcAft>
                <a:spcPts val="0"/>
              </a:spcAft>
            </a:pPr>
            <a:endParaRPr lang="es-ES" sz="105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es-ES" sz="1050" dirty="0">
                <a:latin typeface="Calibri" panose="020F0502020204030204" pitchFamily="34" charset="0"/>
                <a:ea typeface="Calibri" panose="020F0502020204030204" pitchFamily="34" charset="0"/>
                <a:cs typeface="Times New Roman" panose="02020603050405020304" pitchFamily="18" charset="0"/>
              </a:rPr>
              <a:t>E</a:t>
            </a:r>
            <a:r>
              <a:rPr lang="es-ES" sz="1050" dirty="0">
                <a:effectLst/>
                <a:latin typeface="Calibri" panose="020F0502020204030204" pitchFamily="34" charset="0"/>
                <a:ea typeface="Calibri" panose="020F0502020204030204" pitchFamily="34" charset="0"/>
                <a:cs typeface="Times New Roman" panose="02020603050405020304" pitchFamily="18" charset="0"/>
              </a:rPr>
              <a:t>l desarrollo en los últimos años de las Unidades de Arritmias se ha visto acompañado de una progresiva especialización del personal de enfermería adscrito a las mismas, no solo en el campo de la electrofisiología básica sino también en técnicas como la navegación intracardiaca, la obtención y procesado de imágenes o la ablación mediante catéter. De la misma manera, el volumen de implantes y la mayor complejidad de los diferentes dispositivos para el control del ritmo cardiaco ha transformado estas unidades en centros integrales de implante y seguimiento, siendo para esto último fundamental el papel de la enfermería. </a:t>
            </a:r>
          </a:p>
          <a:p>
            <a:pPr indent="449580" algn="just">
              <a:lnSpc>
                <a:spcPct val="115000"/>
              </a:lnSpc>
              <a:spcAft>
                <a:spcPts val="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Es por ello que cada vez más se requiere de unos profesionales de enfermería que tengan amplios conocimientos en todos estos campos, tanto para unidades de arritmias ya establecidas como para aquellas en desarrollo. </a:t>
            </a:r>
          </a:p>
          <a:p>
            <a:pPr indent="449580" algn="just">
              <a:lnSpc>
                <a:spcPct val="115000"/>
              </a:lnSpc>
              <a:spcAft>
                <a:spcPts val="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Además, cada vez cobra más importancia que estos profesionales de enfermería dispongan de la Acreditación Nacional o Internacional correspondiente, con el fin de unificar criterios de excelencia y práctica clínica en las diferentes Unidades de Arritmias. </a:t>
            </a:r>
          </a:p>
          <a:p>
            <a:pPr indent="449580" algn="just">
              <a:lnSpc>
                <a:spcPct val="115000"/>
              </a:lnSpc>
              <a:spcAft>
                <a:spcPts val="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 </a:t>
            </a:r>
          </a:p>
          <a:p>
            <a:pPr indent="449580" algn="just">
              <a:lnSpc>
                <a:spcPct val="115000"/>
              </a:lnSpc>
              <a:spcAft>
                <a:spcPts val="0"/>
              </a:spcAft>
            </a:pP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El objetivo de esta </a:t>
            </a:r>
            <a:r>
              <a:rPr lang="es-ES" sz="1050" dirty="0">
                <a:latin typeface="Calibri" panose="020F0502020204030204" pitchFamily="34" charset="0"/>
                <a:ea typeface="Calibri" panose="020F0502020204030204" pitchFamily="34" charset="0"/>
                <a:cs typeface="Times New Roman" panose="02020603050405020304" pitchFamily="18" charset="0"/>
              </a:rPr>
              <a:t>octava </a:t>
            </a:r>
            <a:r>
              <a:rPr lang="es-ES" sz="1050" dirty="0">
                <a:effectLst/>
                <a:latin typeface="Calibri" panose="020F0502020204030204" pitchFamily="34" charset="0"/>
                <a:ea typeface="Calibri" panose="020F0502020204030204" pitchFamily="34" charset="0"/>
                <a:cs typeface="Times New Roman" panose="02020603050405020304" pitchFamily="18" charset="0"/>
              </a:rPr>
              <a:t>edición del curso es proporcionar a los profesionales de enfermería los conocimientos teóricos y su aplicación práctica que le permitan desenvolverse en este tipo de unidades especializadas tanto en procedimientos de electrofisiología y ablación como en el implante y seguimiento de dispositivos de control del ritmo cardiaco. Durante el curso se hará hincapié en adquirir los conocimientos necesarios para la realización del Examen de Acreditación en Dispositivos de Control del Ritmo Cardiaco de la Sociedad Europea de Cardiología. </a:t>
            </a:r>
          </a:p>
          <a:p>
            <a:pPr indent="449580" algn="just">
              <a:lnSpc>
                <a:spcPct val="115000"/>
              </a:lnSpc>
              <a:spcAft>
                <a:spcPts val="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En esta edición del curso se incluye un módulo específico dedicado al ECG, dado que su adecuado conocimiento es una herramienta básica en la Unidad de arritmias. Además de ello, y dada la excelente aceptación en ediciones anteriores, se dedica una semana a la formación general en navegadores, cada vez más importantes en el conocimiento y ablación de todo tipo de sustratos arrítmicos.</a:t>
            </a:r>
            <a:endParaRPr lang="es-ES" sz="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es-ES" sz="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A quién va dirigido: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100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El curso va dirigido tanto al personal de enfermería ya adscrito a las unidades de arritmias como a aquellos otros que deseen trabajar en las mismas o ampliar sus conocimientos de electrofisiología, ablación mediante catéter, implante y seguimiento de dispositivos.</a:t>
            </a:r>
          </a:p>
        </p:txBody>
      </p:sp>
      <p:sp>
        <p:nvSpPr>
          <p:cNvPr id="4" name="CuadroTexto 3"/>
          <p:cNvSpPr txBox="1"/>
          <p:nvPr/>
        </p:nvSpPr>
        <p:spPr>
          <a:xfrm>
            <a:off x="0" y="0"/>
            <a:ext cx="5219700" cy="400110"/>
          </a:xfrm>
          <a:prstGeom prst="rect">
            <a:avLst/>
          </a:prstGeom>
          <a:solidFill>
            <a:srgbClr val="00B2A9"/>
          </a:solidFill>
          <a:ln>
            <a:solidFill>
              <a:srgbClr val="0070C0"/>
            </a:solidFill>
          </a:ln>
        </p:spPr>
        <p:txBody>
          <a:bodyPr wrap="square" rtlCol="0">
            <a:spAutoFit/>
          </a:bodyPr>
          <a:lstStyle/>
          <a:p>
            <a:pPr algn="ctr"/>
            <a:r>
              <a:rPr lang="es-ES" sz="2000" dirty="0">
                <a:solidFill>
                  <a:schemeClr val="bg1"/>
                </a:solidFill>
                <a:effectLst>
                  <a:outerShdw blurRad="38100" dist="38100" dir="2700000" algn="tl">
                    <a:srgbClr val="000000">
                      <a:alpha val="43137"/>
                    </a:srgbClr>
                  </a:outerShdw>
                </a:effectLst>
              </a:rPr>
              <a:t>INTRODUCCION</a:t>
            </a:r>
          </a:p>
        </p:txBody>
      </p:sp>
      <p:sp>
        <p:nvSpPr>
          <p:cNvPr id="5" name="CuadroTexto 4"/>
          <p:cNvSpPr txBox="1"/>
          <p:nvPr/>
        </p:nvSpPr>
        <p:spPr>
          <a:xfrm>
            <a:off x="0" y="3227387"/>
            <a:ext cx="5219700" cy="400110"/>
          </a:xfrm>
          <a:prstGeom prst="rect">
            <a:avLst/>
          </a:prstGeom>
          <a:solidFill>
            <a:srgbClr val="00B2A9"/>
          </a:solidFill>
          <a:ln>
            <a:solidFill>
              <a:srgbClr val="0070C0"/>
            </a:solidFill>
          </a:ln>
        </p:spPr>
        <p:txBody>
          <a:bodyPr wrap="square" rtlCol="0">
            <a:spAutoFit/>
          </a:bodyPr>
          <a:lstStyle/>
          <a:p>
            <a:pPr algn="ctr"/>
            <a:r>
              <a:rPr lang="es-ES" sz="2000" dirty="0">
                <a:solidFill>
                  <a:schemeClr val="bg1"/>
                </a:solidFill>
                <a:effectLst>
                  <a:outerShdw blurRad="38100" dist="38100" dir="2700000" algn="tl">
                    <a:srgbClr val="000000">
                      <a:alpha val="43137"/>
                    </a:srgbClr>
                  </a:outerShdw>
                </a:effectLst>
              </a:rPr>
              <a:t>OBJETIVO</a:t>
            </a:r>
          </a:p>
        </p:txBody>
      </p:sp>
    </p:spTree>
    <p:extLst>
      <p:ext uri="{BB962C8B-B14F-4D97-AF65-F5344CB8AC3E}">
        <p14:creationId xmlns:p14="http://schemas.microsoft.com/office/powerpoint/2010/main" val="4421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182" y="333782"/>
            <a:ext cx="5209518" cy="5722336"/>
          </a:xfrm>
          <a:prstGeom prst="rect">
            <a:avLst/>
          </a:prstGeom>
        </p:spPr>
        <p:txBody>
          <a:bodyPr wrap="square">
            <a:spAutoFit/>
          </a:bodyPr>
          <a:lstStyle/>
          <a:p>
            <a:pPr>
              <a:lnSpc>
                <a:spcPct val="115000"/>
              </a:lnSpc>
              <a:spcAft>
                <a:spcPts val="1000"/>
              </a:spcAft>
            </a:pPr>
            <a:r>
              <a:rPr lang="es-ES" sz="1600" b="1" dirty="0">
                <a:effectLst/>
                <a:ea typeface="Calibri" panose="020F0502020204030204" pitchFamily="34" charset="0"/>
                <a:cs typeface="Times New Roman" panose="02020603050405020304" pitchFamily="18" charset="0"/>
              </a:rPr>
              <a:t>Directores del Curso</a:t>
            </a:r>
            <a:endParaRPr lang="es-ES" sz="1600" dirty="0">
              <a:effectLst/>
              <a:ea typeface="Calibri" panose="020F0502020204030204" pitchFamily="34" charset="0"/>
              <a:cs typeface="Times New Roman" panose="02020603050405020304" pitchFamily="18" charset="0"/>
            </a:endParaRPr>
          </a:p>
          <a:p>
            <a:pPr>
              <a:lnSpc>
                <a:spcPct val="115000"/>
              </a:lnSpc>
              <a:spcAft>
                <a:spcPts val="0"/>
              </a:spcAft>
            </a:pPr>
            <a:r>
              <a:rPr lang="es-ES" sz="1100" b="1" dirty="0">
                <a:effectLst/>
                <a:ea typeface="Calibri" panose="020F0502020204030204" pitchFamily="34" charset="0"/>
                <a:cs typeface="Times New Roman" panose="02020603050405020304" pitchFamily="18" charset="0"/>
              </a:rPr>
              <a:t>Dr. José Manuel Rubio</a:t>
            </a:r>
            <a:r>
              <a:rPr lang="es-ES" sz="1100" dirty="0">
                <a:effectLst/>
                <a:ea typeface="Calibri" panose="020F0502020204030204" pitchFamily="34" charset="0"/>
                <a:cs typeface="Times New Roman" panose="02020603050405020304" pitchFamily="18" charset="0"/>
              </a:rPr>
              <a:t>		Director Unidad de Arritmias. </a:t>
            </a:r>
          </a:p>
          <a:p>
            <a:pPr>
              <a:lnSpc>
                <a:spcPct val="115000"/>
              </a:lnSpc>
              <a:spcAft>
                <a:spcPts val="0"/>
              </a:spcAft>
            </a:pPr>
            <a:r>
              <a:rPr lang="es-ES" sz="1100" dirty="0">
                <a:ea typeface="Calibri" panose="020F0502020204030204" pitchFamily="34" charset="0"/>
                <a:cs typeface="Times New Roman" panose="02020603050405020304" pitchFamily="18" charset="0"/>
              </a:rPr>
              <a:t>			</a:t>
            </a:r>
            <a:r>
              <a:rPr lang="es-ES" sz="1100" dirty="0">
                <a:effectLst/>
                <a:ea typeface="Calibri" panose="020F0502020204030204" pitchFamily="34" charset="0"/>
                <a:cs typeface="Times New Roman" panose="02020603050405020304" pitchFamily="18" charset="0"/>
              </a:rPr>
              <a:t>Fundación Jiménez Díaz. </a:t>
            </a:r>
          </a:p>
          <a:p>
            <a:pPr>
              <a:lnSpc>
                <a:spcPct val="115000"/>
              </a:lnSpc>
              <a:spcAft>
                <a:spcPts val="0"/>
              </a:spcAft>
            </a:pPr>
            <a:r>
              <a:rPr lang="es-ES" sz="1100" u="sng" dirty="0">
                <a:solidFill>
                  <a:srgbClr val="0000FF"/>
                </a:solidFill>
                <a:effectLst/>
                <a:ea typeface="Calibri" panose="020F0502020204030204" pitchFamily="34" charset="0"/>
                <a:cs typeface="Times New Roman" panose="02020603050405020304" pitchFamily="18" charset="0"/>
                <a:hlinkClick r:id="rId2"/>
              </a:rPr>
              <a:t>jmrubio@fjd.es</a:t>
            </a:r>
            <a:r>
              <a:rPr lang="es-ES" sz="1100" dirty="0">
                <a:effectLst/>
                <a:ea typeface="Calibri" panose="020F0502020204030204" pitchFamily="34" charset="0"/>
                <a:cs typeface="Times New Roman" panose="02020603050405020304" pitchFamily="18" charset="0"/>
              </a:rPr>
              <a:t>		Profesor Asociado. </a:t>
            </a:r>
          </a:p>
          <a:p>
            <a:pPr>
              <a:lnSpc>
                <a:spcPct val="115000"/>
              </a:lnSpc>
              <a:spcAft>
                <a:spcPts val="0"/>
              </a:spcAft>
            </a:pPr>
            <a:r>
              <a:rPr lang="es-ES" sz="1100" dirty="0">
                <a:ea typeface="Calibri" panose="020F0502020204030204" pitchFamily="34" charset="0"/>
                <a:cs typeface="Times New Roman" panose="02020603050405020304" pitchFamily="18" charset="0"/>
              </a:rPr>
              <a:t>			</a:t>
            </a:r>
            <a:r>
              <a:rPr lang="es-ES" sz="1100" dirty="0">
                <a:effectLst/>
                <a:ea typeface="Calibri" panose="020F0502020204030204" pitchFamily="34" charset="0"/>
                <a:cs typeface="Times New Roman" panose="02020603050405020304" pitchFamily="18" charset="0"/>
              </a:rPr>
              <a:t>Departamento de Medicina. UAM. </a:t>
            </a:r>
          </a:p>
          <a:p>
            <a:pPr>
              <a:lnSpc>
                <a:spcPct val="115000"/>
              </a:lnSpc>
              <a:spcAft>
                <a:spcPts val="0"/>
              </a:spcAft>
            </a:pPr>
            <a:r>
              <a:rPr lang="es-ES" sz="1100" dirty="0">
                <a:effectLst/>
                <a:ea typeface="Calibri" panose="020F0502020204030204" pitchFamily="34" charset="0"/>
                <a:cs typeface="Times New Roman" panose="02020603050405020304" pitchFamily="18" charset="0"/>
              </a:rPr>
              <a:t> </a:t>
            </a:r>
          </a:p>
          <a:p>
            <a:pPr>
              <a:lnSpc>
                <a:spcPct val="115000"/>
              </a:lnSpc>
              <a:spcAft>
                <a:spcPts val="0"/>
              </a:spcAft>
            </a:pPr>
            <a:r>
              <a:rPr lang="es-ES" sz="1100" b="1" dirty="0">
                <a:effectLst/>
                <a:ea typeface="Calibri" panose="020F0502020204030204" pitchFamily="34" charset="0"/>
                <a:cs typeface="Times New Roman" panose="02020603050405020304" pitchFamily="18" charset="0"/>
              </a:rPr>
              <a:t>Dra. Paloma Rodríguez Gómez Díaz</a:t>
            </a:r>
            <a:r>
              <a:rPr lang="es-ES" sz="1100" dirty="0">
                <a:effectLst/>
                <a:ea typeface="Calibri" panose="020F0502020204030204" pitchFamily="34" charset="0"/>
                <a:cs typeface="Times New Roman" panose="02020603050405020304" pitchFamily="18" charset="0"/>
              </a:rPr>
              <a:t>	</a:t>
            </a:r>
            <a:r>
              <a:rPr lang="es-ES" sz="1100" dirty="0">
                <a:solidFill>
                  <a:srgbClr val="000000"/>
                </a:solidFill>
                <a:effectLst/>
                <a:ea typeface="Calibri" panose="020F0502020204030204" pitchFamily="34" charset="0"/>
                <a:cs typeface="Times New Roman" panose="02020603050405020304" pitchFamily="18" charset="0"/>
              </a:rPr>
              <a:t>Directora Escuela de Enfermería. </a:t>
            </a:r>
          </a:p>
          <a:p>
            <a:pPr>
              <a:lnSpc>
                <a:spcPct val="115000"/>
              </a:lnSpc>
              <a:spcAft>
                <a:spcPts val="0"/>
              </a:spcAft>
            </a:pPr>
            <a:r>
              <a:rPr lang="es-ES" sz="1100" dirty="0">
                <a:solidFill>
                  <a:srgbClr val="000000"/>
                </a:solidFill>
                <a:ea typeface="Calibri" panose="020F0502020204030204" pitchFamily="34" charset="0"/>
                <a:cs typeface="Times New Roman" panose="02020603050405020304" pitchFamily="18" charset="0"/>
              </a:rPr>
              <a:t>			</a:t>
            </a:r>
            <a:r>
              <a:rPr lang="es-ES" sz="1100" dirty="0">
                <a:solidFill>
                  <a:srgbClr val="000000"/>
                </a:solidFill>
                <a:effectLst/>
                <a:ea typeface="Calibri" panose="020F0502020204030204" pitchFamily="34" charset="0"/>
                <a:cs typeface="Times New Roman" panose="02020603050405020304" pitchFamily="18" charset="0"/>
              </a:rPr>
              <a:t>Fundación Jiménez Díaz. </a:t>
            </a:r>
            <a:endParaRPr lang="es-ES" sz="1100" dirty="0">
              <a:effectLst/>
              <a:ea typeface="Calibri" panose="020F0502020204030204" pitchFamily="34" charset="0"/>
              <a:cs typeface="Times New Roman" panose="02020603050405020304" pitchFamily="18" charset="0"/>
            </a:endParaRPr>
          </a:p>
          <a:p>
            <a:pPr>
              <a:lnSpc>
                <a:spcPct val="115000"/>
              </a:lnSpc>
              <a:spcAft>
                <a:spcPts val="0"/>
              </a:spcAft>
            </a:pPr>
            <a:r>
              <a:rPr lang="es-ES" sz="1100" u="sng" dirty="0">
                <a:solidFill>
                  <a:srgbClr val="0000FF"/>
                </a:solidFill>
                <a:effectLst/>
                <a:ea typeface="Calibri" panose="020F0502020204030204" pitchFamily="34" charset="0"/>
                <a:cs typeface="Times New Roman" panose="02020603050405020304" pitchFamily="18" charset="0"/>
                <a:hlinkClick r:id="rId3"/>
              </a:rPr>
              <a:t>prodriguezg@fjd.es</a:t>
            </a:r>
            <a:endParaRPr lang="es-ES" sz="1100" dirty="0">
              <a:effectLst/>
              <a:ea typeface="Calibri" panose="020F0502020204030204" pitchFamily="34" charset="0"/>
              <a:cs typeface="Times New Roman" panose="02020603050405020304" pitchFamily="18" charset="0"/>
            </a:endParaRPr>
          </a:p>
          <a:p>
            <a:pPr>
              <a:lnSpc>
                <a:spcPct val="115000"/>
              </a:lnSpc>
              <a:spcAft>
                <a:spcPts val="0"/>
              </a:spcAft>
            </a:pPr>
            <a:r>
              <a:rPr lang="es-ES" sz="1100" dirty="0">
                <a:effectLst/>
                <a:ea typeface="Calibri" panose="020F0502020204030204" pitchFamily="34" charset="0"/>
                <a:cs typeface="Times New Roman" panose="02020603050405020304" pitchFamily="18" charset="0"/>
              </a:rPr>
              <a:t> </a:t>
            </a:r>
          </a:p>
          <a:p>
            <a:pPr>
              <a:lnSpc>
                <a:spcPct val="115000"/>
              </a:lnSpc>
              <a:spcAft>
                <a:spcPts val="0"/>
              </a:spcAft>
            </a:pPr>
            <a:r>
              <a:rPr lang="es-ES" sz="1100" b="1" dirty="0">
                <a:effectLst/>
                <a:ea typeface="Calibri" panose="020F0502020204030204" pitchFamily="34" charset="0"/>
                <a:cs typeface="Times New Roman" panose="02020603050405020304" pitchFamily="18" charset="0"/>
              </a:rPr>
              <a:t>DUE Pedro Pablo Pérez</a:t>
            </a:r>
            <a:r>
              <a:rPr lang="es-ES" sz="1100" dirty="0">
                <a:effectLst/>
                <a:ea typeface="Calibri" panose="020F0502020204030204" pitchFamily="34" charset="0"/>
                <a:cs typeface="Times New Roman" panose="02020603050405020304" pitchFamily="18" charset="0"/>
              </a:rPr>
              <a:t>		DUE. Unidad de Arritmias. </a:t>
            </a:r>
          </a:p>
          <a:p>
            <a:pPr>
              <a:lnSpc>
                <a:spcPct val="115000"/>
              </a:lnSpc>
              <a:spcAft>
                <a:spcPts val="0"/>
              </a:spcAft>
            </a:pPr>
            <a:r>
              <a:rPr lang="es-ES" sz="1100" dirty="0">
                <a:ea typeface="Calibri" panose="020F0502020204030204" pitchFamily="34" charset="0"/>
                <a:cs typeface="Times New Roman" panose="02020603050405020304" pitchFamily="18" charset="0"/>
              </a:rPr>
              <a:t>			</a:t>
            </a:r>
            <a:r>
              <a:rPr lang="es-ES" sz="1100" dirty="0">
                <a:effectLst/>
                <a:ea typeface="Calibri" panose="020F0502020204030204" pitchFamily="34" charset="0"/>
                <a:cs typeface="Times New Roman" panose="02020603050405020304" pitchFamily="18" charset="0"/>
              </a:rPr>
              <a:t>Fundación Jiménez Díaz.</a:t>
            </a:r>
          </a:p>
          <a:p>
            <a:pPr>
              <a:lnSpc>
                <a:spcPct val="115000"/>
              </a:lnSpc>
              <a:spcAft>
                <a:spcPts val="0"/>
              </a:spcAft>
            </a:pPr>
            <a:r>
              <a:rPr lang="es-ES" sz="1100" u="sng" dirty="0">
                <a:solidFill>
                  <a:srgbClr val="0000FF"/>
                </a:solidFill>
                <a:effectLst/>
                <a:ea typeface="Calibri" panose="020F0502020204030204" pitchFamily="34" charset="0"/>
                <a:cs typeface="Times New Roman" panose="02020603050405020304" pitchFamily="18" charset="0"/>
                <a:hlinkClick r:id="rId4"/>
              </a:rPr>
              <a:t>ppperez@fjd.es</a:t>
            </a:r>
            <a:endParaRPr lang="es-ES" sz="1100" dirty="0">
              <a:effectLst/>
              <a:ea typeface="Calibri" panose="020F0502020204030204" pitchFamily="34" charset="0"/>
              <a:cs typeface="Times New Roman" panose="02020603050405020304" pitchFamily="18" charset="0"/>
            </a:endParaRPr>
          </a:p>
          <a:p>
            <a:pPr>
              <a:lnSpc>
                <a:spcPct val="115000"/>
              </a:lnSpc>
              <a:spcAft>
                <a:spcPts val="0"/>
              </a:spcAft>
            </a:pPr>
            <a:r>
              <a:rPr lang="es-ES" sz="1100" dirty="0">
                <a:effectLst/>
                <a:ea typeface="Calibri" panose="020F0502020204030204" pitchFamily="34" charset="0"/>
                <a:cs typeface="Times New Roman" panose="02020603050405020304" pitchFamily="18" charset="0"/>
              </a:rPr>
              <a:t> </a:t>
            </a:r>
          </a:p>
          <a:p>
            <a:pPr>
              <a:lnSpc>
                <a:spcPct val="115000"/>
              </a:lnSpc>
              <a:spcAft>
                <a:spcPts val="0"/>
              </a:spcAft>
            </a:pPr>
            <a:r>
              <a:rPr lang="es-ES" sz="1600" b="1" dirty="0">
                <a:effectLst/>
                <a:ea typeface="Calibri" panose="020F0502020204030204" pitchFamily="34" charset="0"/>
                <a:cs typeface="Times New Roman" panose="02020603050405020304" pitchFamily="18" charset="0"/>
              </a:rPr>
              <a:t>Codirectores</a:t>
            </a:r>
            <a:endParaRPr lang="es-ES" sz="1600" dirty="0">
              <a:effectLst/>
              <a:ea typeface="Calibri" panose="020F0502020204030204" pitchFamily="34" charset="0"/>
              <a:cs typeface="Times New Roman" panose="02020603050405020304" pitchFamily="18" charset="0"/>
            </a:endParaRPr>
          </a:p>
          <a:p>
            <a:pPr>
              <a:lnSpc>
                <a:spcPct val="115000"/>
              </a:lnSpc>
              <a:spcAft>
                <a:spcPts val="0"/>
              </a:spcAft>
            </a:pPr>
            <a:r>
              <a:rPr lang="es-ES" sz="1050" dirty="0">
                <a:effectLst/>
                <a:ea typeface="Times New Roman" panose="02020603050405020304" pitchFamily="18" charset="0"/>
                <a:cs typeface="Calibri" panose="020F0502020204030204" pitchFamily="34" charset="0"/>
              </a:rPr>
              <a:t>Dra. Loreto Bravo calero		</a:t>
            </a:r>
            <a:r>
              <a:rPr lang="es-ES" sz="1050" dirty="0">
                <a:effectLst/>
                <a:ea typeface="Calibri" panose="020F0502020204030204" pitchFamily="34" charset="0"/>
                <a:cs typeface="Calibri" panose="020F0502020204030204" pitchFamily="34" charset="0"/>
              </a:rPr>
              <a:t>Unidad de Arritmias. Fundación Jiménez Díaz</a:t>
            </a:r>
            <a:endParaRPr lang="es-ES" sz="1050" dirty="0">
              <a:effectLst/>
              <a:ea typeface="Calibri" panose="020F0502020204030204" pitchFamily="34" charset="0"/>
              <a:cs typeface="Times New Roman" panose="02020603050405020304" pitchFamily="18" charset="0"/>
            </a:endParaRPr>
          </a:p>
          <a:p>
            <a:pPr fontAlgn="base">
              <a:lnSpc>
                <a:spcPct val="115000"/>
              </a:lnSpc>
              <a:spcAft>
                <a:spcPts val="0"/>
              </a:spcAft>
            </a:pPr>
            <a:r>
              <a:rPr lang="es-ES" sz="1050" u="sng" dirty="0">
                <a:solidFill>
                  <a:srgbClr val="0000FF"/>
                </a:solidFill>
                <a:effectLst/>
                <a:ea typeface="Times New Roman" panose="02020603050405020304" pitchFamily="18" charset="0"/>
                <a:cs typeface="Calibri" panose="020F0502020204030204" pitchFamily="34" charset="0"/>
                <a:hlinkClick r:id="rId5"/>
              </a:rPr>
              <a:t>maria.bravoc@quironsalud.es</a:t>
            </a:r>
            <a:r>
              <a:rPr lang="es-ES" sz="1050" dirty="0">
                <a:effectLst/>
                <a:ea typeface="Times New Roman" panose="02020603050405020304" pitchFamily="18" charset="0"/>
                <a:cs typeface="Calibri" panose="020F0502020204030204" pitchFamily="34" charset="0"/>
              </a:rPr>
              <a:t>	Médico Adjunto</a:t>
            </a:r>
            <a:endParaRPr lang="es-ES" sz="1050" dirty="0">
              <a:effectLst/>
              <a:ea typeface="Calibri" panose="020F0502020204030204" pitchFamily="34" charset="0"/>
              <a:cs typeface="Times New Roman" panose="02020603050405020304" pitchFamily="18" charset="0"/>
            </a:endParaRPr>
          </a:p>
          <a:p>
            <a:pPr fontAlgn="base">
              <a:lnSpc>
                <a:spcPct val="115000"/>
              </a:lnSpc>
              <a:spcAft>
                <a:spcPts val="0"/>
              </a:spcAft>
            </a:pPr>
            <a:r>
              <a:rPr lang="es-ES" sz="1050" dirty="0">
                <a:effectLst/>
                <a:ea typeface="Times New Roman" panose="02020603050405020304" pitchFamily="18" charset="0"/>
                <a:cs typeface="Calibri" panose="020F0502020204030204" pitchFamily="34" charset="0"/>
              </a:rPr>
              <a:t>Dra. Carla Lázaro Rivera		</a:t>
            </a:r>
            <a:r>
              <a:rPr lang="es-ES" sz="1050" dirty="0">
                <a:effectLst/>
                <a:ea typeface="Calibri" panose="020F0502020204030204" pitchFamily="34" charset="0"/>
                <a:cs typeface="Calibri" panose="020F0502020204030204" pitchFamily="34" charset="0"/>
              </a:rPr>
              <a:t>Unidad de Arritmias. Fundación Jiménez Díaz</a:t>
            </a:r>
            <a:endParaRPr lang="es-ES" sz="1050" dirty="0">
              <a:effectLst/>
              <a:ea typeface="Calibri" panose="020F0502020204030204" pitchFamily="34" charset="0"/>
              <a:cs typeface="Times New Roman" panose="02020603050405020304" pitchFamily="18" charset="0"/>
            </a:endParaRPr>
          </a:p>
          <a:p>
            <a:pPr fontAlgn="base">
              <a:lnSpc>
                <a:spcPct val="115000"/>
              </a:lnSpc>
              <a:spcAft>
                <a:spcPts val="0"/>
              </a:spcAft>
            </a:pPr>
            <a:r>
              <a:rPr lang="es-ES" sz="1050" u="sng" dirty="0">
                <a:solidFill>
                  <a:srgbClr val="0000FF"/>
                </a:solidFill>
                <a:effectLst/>
                <a:ea typeface="Times New Roman" panose="02020603050405020304" pitchFamily="18" charset="0"/>
                <a:cs typeface="Calibri" panose="020F0502020204030204" pitchFamily="34" charset="0"/>
                <a:hlinkClick r:id="rId6"/>
              </a:rPr>
              <a:t>carla.lazaro@quironsalud.es</a:t>
            </a:r>
            <a:r>
              <a:rPr lang="es-ES" sz="1050" dirty="0">
                <a:effectLst/>
                <a:ea typeface="Times New Roman" panose="02020603050405020304" pitchFamily="18" charset="0"/>
                <a:cs typeface="Calibri" panose="020F0502020204030204" pitchFamily="34" charset="0"/>
              </a:rPr>
              <a:t>	Médico Adjunto</a:t>
            </a:r>
            <a:endParaRPr lang="es-ES" sz="1050" dirty="0">
              <a:effectLst/>
              <a:ea typeface="Calibri" panose="020F0502020204030204" pitchFamily="34" charset="0"/>
              <a:cs typeface="Times New Roman" panose="02020603050405020304" pitchFamily="18" charset="0"/>
            </a:endParaRPr>
          </a:p>
          <a:p>
            <a:pPr fontAlgn="base">
              <a:lnSpc>
                <a:spcPct val="115000"/>
              </a:lnSpc>
              <a:spcAft>
                <a:spcPts val="0"/>
              </a:spcAft>
            </a:pPr>
            <a:r>
              <a:rPr lang="es-ES" sz="1050" dirty="0">
                <a:effectLst/>
                <a:ea typeface="Times New Roman" panose="02020603050405020304" pitchFamily="18" charset="0"/>
                <a:cs typeface="Calibri" panose="020F0502020204030204" pitchFamily="34" charset="0"/>
              </a:rPr>
              <a:t>Dr. Francisco Díaz </a:t>
            </a:r>
            <a:r>
              <a:rPr lang="es-ES" sz="1050" dirty="0" err="1">
                <a:effectLst/>
                <a:ea typeface="Times New Roman" panose="02020603050405020304" pitchFamily="18" charset="0"/>
                <a:cs typeface="Calibri" panose="020F0502020204030204" pitchFamily="34" charset="0"/>
              </a:rPr>
              <a:t>Cortegana</a:t>
            </a:r>
            <a:r>
              <a:rPr lang="es-ES" sz="1050" dirty="0">
                <a:effectLst/>
                <a:ea typeface="Times New Roman" panose="02020603050405020304" pitchFamily="18" charset="0"/>
                <a:cs typeface="Calibri" panose="020F0502020204030204" pitchFamily="34" charset="0"/>
              </a:rPr>
              <a:t>	Unidad de Arritmias. Fundación Jiménez Días</a:t>
            </a:r>
            <a:endParaRPr lang="es-ES" sz="1050" dirty="0">
              <a:effectLst/>
              <a:ea typeface="Calibri" panose="020F0502020204030204" pitchFamily="34" charset="0"/>
              <a:cs typeface="Times New Roman" panose="02020603050405020304" pitchFamily="18" charset="0"/>
            </a:endParaRPr>
          </a:p>
          <a:p>
            <a:pPr fontAlgn="base">
              <a:lnSpc>
                <a:spcPct val="115000"/>
              </a:lnSpc>
              <a:spcAft>
                <a:spcPts val="0"/>
              </a:spcAft>
            </a:pPr>
            <a:r>
              <a:rPr lang="es-ES" sz="1050" u="sng" dirty="0">
                <a:solidFill>
                  <a:srgbClr val="0000FF"/>
                </a:solidFill>
                <a:effectLst/>
                <a:ea typeface="Times New Roman" panose="02020603050405020304" pitchFamily="18" charset="0"/>
                <a:cs typeface="Calibri" panose="020F0502020204030204" pitchFamily="34" charset="0"/>
                <a:hlinkClick r:id="rId7"/>
              </a:rPr>
              <a:t>Francisco-diazc@quironsalud.es</a:t>
            </a:r>
            <a:r>
              <a:rPr lang="es-ES" sz="1050" dirty="0">
                <a:effectLst/>
                <a:ea typeface="Times New Roman" panose="02020603050405020304" pitchFamily="18" charset="0"/>
                <a:cs typeface="Calibri" panose="020F0502020204030204" pitchFamily="34" charset="0"/>
              </a:rPr>
              <a:t>	Médico Adjunto</a:t>
            </a:r>
            <a:endParaRPr lang="es-ES" sz="1050" dirty="0">
              <a:effectLst/>
              <a:ea typeface="Calibri" panose="020F0502020204030204" pitchFamily="34" charset="0"/>
              <a:cs typeface="Times New Roman" panose="02020603050405020304" pitchFamily="18" charset="0"/>
            </a:endParaRPr>
          </a:p>
          <a:p>
            <a:pPr fontAlgn="base">
              <a:lnSpc>
                <a:spcPct val="115000"/>
              </a:lnSpc>
              <a:spcAft>
                <a:spcPts val="0"/>
              </a:spcAft>
            </a:pPr>
            <a:r>
              <a:rPr lang="es-ES" sz="1050" dirty="0">
                <a:effectLst/>
                <a:ea typeface="Times New Roman" panose="02020603050405020304" pitchFamily="18" charset="0"/>
                <a:cs typeface="Calibri" panose="020F0502020204030204" pitchFamily="34" charset="0"/>
              </a:rPr>
              <a:t> </a:t>
            </a:r>
            <a:endParaRPr lang="es-ES" sz="1050" dirty="0">
              <a:effectLst/>
              <a:ea typeface="Calibri" panose="020F0502020204030204" pitchFamily="34" charset="0"/>
              <a:cs typeface="Times New Roman" panose="02020603050405020304" pitchFamily="18" charset="0"/>
            </a:endParaRPr>
          </a:p>
          <a:p>
            <a:pPr fontAlgn="base">
              <a:lnSpc>
                <a:spcPct val="115000"/>
              </a:lnSpc>
              <a:spcAft>
                <a:spcPts val="0"/>
              </a:spcAft>
            </a:pPr>
            <a:r>
              <a:rPr lang="es-ES" sz="1200" b="1" dirty="0">
                <a:solidFill>
                  <a:srgbClr val="323130"/>
                </a:solidFill>
                <a:effectLst/>
                <a:ea typeface="Times New Roman" panose="02020603050405020304" pitchFamily="18" charset="0"/>
                <a:cs typeface="Times New Roman" panose="02020603050405020304" pitchFamily="18" charset="0"/>
              </a:rPr>
              <a:t>Ponentes Grupo Enfermería</a:t>
            </a:r>
            <a:endParaRPr lang="es-ES" sz="1200" dirty="0">
              <a:effectLst/>
              <a:ea typeface="Calibri" panose="020F0502020204030204" pitchFamily="34" charset="0"/>
              <a:cs typeface="Times New Roman" panose="02020603050405020304" pitchFamily="18" charset="0"/>
            </a:endParaRPr>
          </a:p>
          <a:p>
            <a:pPr>
              <a:lnSpc>
                <a:spcPct val="115000"/>
              </a:lnSpc>
              <a:spcAft>
                <a:spcPts val="0"/>
              </a:spcAft>
            </a:pPr>
            <a:r>
              <a:rPr lang="es-ES" sz="1050" dirty="0">
                <a:solidFill>
                  <a:srgbClr val="323130"/>
                </a:solidFill>
                <a:effectLst/>
                <a:ea typeface="Times New Roman" panose="02020603050405020304" pitchFamily="18" charset="0"/>
                <a:cs typeface="Times New Roman" panose="02020603050405020304" pitchFamily="18" charset="0"/>
              </a:rPr>
              <a:t>Abel Castellanos </a:t>
            </a:r>
            <a:r>
              <a:rPr lang="es-ES" sz="1050" dirty="0" err="1">
                <a:solidFill>
                  <a:srgbClr val="323130"/>
                </a:solidFill>
                <a:effectLst/>
                <a:ea typeface="Times New Roman" panose="02020603050405020304" pitchFamily="18" charset="0"/>
                <a:cs typeface="Times New Roman" panose="02020603050405020304" pitchFamily="18" charset="0"/>
              </a:rPr>
              <a:t>Olmedilla</a:t>
            </a:r>
            <a:r>
              <a:rPr lang="es-ES" sz="1050" dirty="0">
                <a:solidFill>
                  <a:srgbClr val="323130"/>
                </a:solidFill>
                <a:effectLst/>
                <a:ea typeface="Times New Roman" panose="02020603050405020304" pitchFamily="18" charset="0"/>
                <a:cs typeface="Times New Roman" panose="02020603050405020304" pitchFamily="18" charset="0"/>
              </a:rPr>
              <a:t>	DUE Unidad de Arritmias. </a:t>
            </a:r>
            <a:r>
              <a:rPr lang="es-ES" sz="1050" dirty="0">
                <a:effectLst/>
                <a:ea typeface="Calibri" panose="020F0502020204030204" pitchFamily="34" charset="0"/>
                <a:cs typeface="Calibri" panose="020F0502020204030204" pitchFamily="34" charset="0"/>
              </a:rPr>
              <a:t>Fundación Jiménez Díaz</a:t>
            </a:r>
            <a:endParaRPr lang="es-ES" sz="1050" dirty="0">
              <a:effectLst/>
              <a:ea typeface="Calibri" panose="020F0502020204030204" pitchFamily="34" charset="0"/>
              <a:cs typeface="Times New Roman" panose="02020603050405020304" pitchFamily="18" charset="0"/>
            </a:endParaRPr>
          </a:p>
          <a:p>
            <a:pPr>
              <a:lnSpc>
                <a:spcPct val="115000"/>
              </a:lnSpc>
              <a:spcAft>
                <a:spcPts val="0"/>
              </a:spcAft>
            </a:pPr>
            <a:r>
              <a:rPr lang="es-ES" sz="1050" dirty="0">
                <a:effectLst/>
                <a:ea typeface="Calibri" panose="020F0502020204030204" pitchFamily="34" charset="0"/>
                <a:cs typeface="Calibri" panose="020F0502020204030204" pitchFamily="34" charset="0"/>
              </a:rPr>
              <a:t>Esmeralda Serrano Blázquez	</a:t>
            </a:r>
            <a:r>
              <a:rPr lang="es-ES" sz="1050" dirty="0">
                <a:solidFill>
                  <a:srgbClr val="323130"/>
                </a:solidFill>
                <a:effectLst/>
                <a:ea typeface="Times New Roman" panose="02020603050405020304" pitchFamily="18" charset="0"/>
                <a:cs typeface="Times New Roman" panose="02020603050405020304" pitchFamily="18" charset="0"/>
              </a:rPr>
              <a:t>DUE Unidad de Arritmias. </a:t>
            </a:r>
            <a:r>
              <a:rPr lang="es-ES" sz="1050" dirty="0">
                <a:effectLst/>
                <a:ea typeface="Calibri" panose="020F0502020204030204" pitchFamily="34" charset="0"/>
                <a:cs typeface="Calibri" panose="020F0502020204030204" pitchFamily="34" charset="0"/>
              </a:rPr>
              <a:t>Fundación Jiménez Díaz</a:t>
            </a:r>
            <a:endParaRPr lang="es-ES" sz="1050" dirty="0">
              <a:effectLst/>
              <a:ea typeface="Calibri" panose="020F0502020204030204" pitchFamily="34" charset="0"/>
              <a:cs typeface="Times New Roman" panose="02020603050405020304" pitchFamily="18" charset="0"/>
            </a:endParaRPr>
          </a:p>
          <a:p>
            <a:pPr>
              <a:lnSpc>
                <a:spcPct val="115000"/>
              </a:lnSpc>
              <a:spcAft>
                <a:spcPts val="0"/>
              </a:spcAft>
            </a:pPr>
            <a:r>
              <a:rPr lang="es-ES" sz="1050" dirty="0">
                <a:effectLst/>
                <a:ea typeface="Calibri" panose="020F0502020204030204" pitchFamily="34" charset="0"/>
                <a:cs typeface="Calibri" panose="020F0502020204030204" pitchFamily="34" charset="0"/>
              </a:rPr>
              <a:t>José Antonio Iglesias Bravo	</a:t>
            </a:r>
            <a:r>
              <a:rPr lang="es-ES" sz="1050" dirty="0">
                <a:solidFill>
                  <a:srgbClr val="323130"/>
                </a:solidFill>
                <a:effectLst/>
                <a:ea typeface="Times New Roman" panose="02020603050405020304" pitchFamily="18" charset="0"/>
                <a:cs typeface="Times New Roman" panose="02020603050405020304" pitchFamily="18" charset="0"/>
              </a:rPr>
              <a:t>DUE Unidad de Arritmias. </a:t>
            </a:r>
            <a:r>
              <a:rPr lang="es-ES" sz="1050" dirty="0">
                <a:effectLst/>
                <a:ea typeface="Calibri" panose="020F0502020204030204" pitchFamily="34" charset="0"/>
                <a:cs typeface="Calibri" panose="020F0502020204030204" pitchFamily="34" charset="0"/>
              </a:rPr>
              <a:t>Fundación Jiménez Díaz</a:t>
            </a:r>
            <a:endParaRPr lang="es-ES" sz="1050" dirty="0">
              <a:effectLst/>
              <a:ea typeface="Calibri" panose="020F0502020204030204" pitchFamily="34" charset="0"/>
              <a:cs typeface="Times New Roman" panose="02020603050405020304" pitchFamily="18" charset="0"/>
            </a:endParaRPr>
          </a:p>
          <a:p>
            <a:pPr>
              <a:lnSpc>
                <a:spcPct val="115000"/>
              </a:lnSpc>
              <a:spcAft>
                <a:spcPts val="0"/>
              </a:spcAft>
            </a:pPr>
            <a:r>
              <a:rPr lang="es-ES" sz="1050" dirty="0">
                <a:effectLst/>
                <a:ea typeface="Calibri" panose="020F0502020204030204" pitchFamily="34" charset="0"/>
                <a:cs typeface="Calibri" panose="020F0502020204030204" pitchFamily="34" charset="0"/>
              </a:rPr>
              <a:t>Alejandro Fernández Blanco	</a:t>
            </a:r>
            <a:r>
              <a:rPr lang="es-ES" sz="1050" dirty="0">
                <a:solidFill>
                  <a:srgbClr val="323130"/>
                </a:solidFill>
                <a:effectLst/>
                <a:ea typeface="Times New Roman" panose="02020603050405020304" pitchFamily="18" charset="0"/>
                <a:cs typeface="Times New Roman" panose="02020603050405020304" pitchFamily="18" charset="0"/>
              </a:rPr>
              <a:t>DUE Unidad de Arritmias. </a:t>
            </a:r>
            <a:r>
              <a:rPr lang="es-ES" sz="1050" dirty="0">
                <a:effectLst/>
                <a:ea typeface="Calibri" panose="020F0502020204030204" pitchFamily="34" charset="0"/>
                <a:cs typeface="Calibri" panose="020F0502020204030204" pitchFamily="34" charset="0"/>
              </a:rPr>
              <a:t>Fundación Jiménez Díaz</a:t>
            </a:r>
            <a:endParaRPr lang="es-ES" sz="1050" dirty="0">
              <a:effectLst/>
              <a:ea typeface="Calibri" panose="020F0502020204030204" pitchFamily="34" charset="0"/>
              <a:cs typeface="Times New Roman" panose="02020603050405020304" pitchFamily="18" charset="0"/>
            </a:endParaRPr>
          </a:p>
        </p:txBody>
      </p:sp>
      <p:sp>
        <p:nvSpPr>
          <p:cNvPr id="3" name="CuadroTexto 2"/>
          <p:cNvSpPr txBox="1"/>
          <p:nvPr/>
        </p:nvSpPr>
        <p:spPr>
          <a:xfrm>
            <a:off x="0" y="0"/>
            <a:ext cx="5219700" cy="369332"/>
          </a:xfrm>
          <a:prstGeom prst="rect">
            <a:avLst/>
          </a:prstGeom>
          <a:solidFill>
            <a:srgbClr val="00B2A9"/>
          </a:solidFill>
          <a:ln>
            <a:solidFill>
              <a:srgbClr val="0070C0"/>
            </a:solidFill>
          </a:ln>
        </p:spPr>
        <p:txBody>
          <a:bodyPr wrap="square" rtlCol="0">
            <a:spAutoFit/>
          </a:bodyPr>
          <a:lstStyle/>
          <a:p>
            <a:pPr algn="ctr"/>
            <a:r>
              <a:rPr lang="es-ES" sz="1800" dirty="0">
                <a:solidFill>
                  <a:schemeClr val="bg1"/>
                </a:solidFill>
                <a:effectLst>
                  <a:outerShdw blurRad="38100" dist="38100" dir="2700000" algn="tl">
                    <a:srgbClr val="000000">
                      <a:alpha val="43137"/>
                    </a:srgbClr>
                  </a:outerShdw>
                </a:effectLst>
              </a:rPr>
              <a:t>DIRECTORES; PONENTES</a:t>
            </a:r>
          </a:p>
        </p:txBody>
      </p:sp>
    </p:spTree>
    <p:extLst>
      <p:ext uri="{BB962C8B-B14F-4D97-AF65-F5344CB8AC3E}">
        <p14:creationId xmlns:p14="http://schemas.microsoft.com/office/powerpoint/2010/main" val="366754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604350399"/>
              </p:ext>
            </p:extLst>
          </p:nvPr>
        </p:nvGraphicFramePr>
        <p:xfrm>
          <a:off x="96899" y="3558304"/>
          <a:ext cx="5014594" cy="1676600"/>
        </p:xfrm>
        <a:graphic>
          <a:graphicData uri="http://schemas.openxmlformats.org/drawingml/2006/table">
            <a:tbl>
              <a:tblPr firstRow="1" firstCol="1" bandRow="1">
                <a:tableStyleId>{5C22544A-7EE6-4342-B048-85BDC9FD1C3A}</a:tableStyleId>
              </a:tblPr>
              <a:tblGrid>
                <a:gridCol w="1704374">
                  <a:extLst>
                    <a:ext uri="{9D8B030D-6E8A-4147-A177-3AD203B41FA5}">
                      <a16:colId xmlns:a16="http://schemas.microsoft.com/office/drawing/2014/main" val="869297928"/>
                    </a:ext>
                  </a:extLst>
                </a:gridCol>
                <a:gridCol w="1704374">
                  <a:extLst>
                    <a:ext uri="{9D8B030D-6E8A-4147-A177-3AD203B41FA5}">
                      <a16:colId xmlns:a16="http://schemas.microsoft.com/office/drawing/2014/main" val="609399227"/>
                    </a:ext>
                  </a:extLst>
                </a:gridCol>
                <a:gridCol w="802923">
                  <a:extLst>
                    <a:ext uri="{9D8B030D-6E8A-4147-A177-3AD203B41FA5}">
                      <a16:colId xmlns:a16="http://schemas.microsoft.com/office/drawing/2014/main" val="741011066"/>
                    </a:ext>
                  </a:extLst>
                </a:gridCol>
                <a:gridCol w="802923">
                  <a:extLst>
                    <a:ext uri="{9D8B030D-6E8A-4147-A177-3AD203B41FA5}">
                      <a16:colId xmlns:a16="http://schemas.microsoft.com/office/drawing/2014/main" val="410619915"/>
                    </a:ext>
                  </a:extLst>
                </a:gridCol>
              </a:tblGrid>
              <a:tr h="166453">
                <a:tc gridSpan="2">
                  <a:txBody>
                    <a:bodyPr/>
                    <a:lstStyle/>
                    <a:p>
                      <a:pPr algn="ctr">
                        <a:lnSpc>
                          <a:spcPct val="115000"/>
                        </a:lnSpc>
                        <a:spcAft>
                          <a:spcPts val="0"/>
                        </a:spcAft>
                      </a:pPr>
                      <a:r>
                        <a:rPr lang="es-ES" sz="1000" dirty="0">
                          <a:effectLst/>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tc hMerge="1">
                  <a:txBody>
                    <a:bodyPr/>
                    <a:lstStyle/>
                    <a:p>
                      <a:endParaRPr lang="es-ES"/>
                    </a:p>
                  </a:txBody>
                  <a:tcPr/>
                </a:tc>
                <a:tc>
                  <a:txBody>
                    <a:bodyPr/>
                    <a:lstStyle/>
                    <a:p>
                      <a:pPr algn="ctr">
                        <a:lnSpc>
                          <a:spcPct val="115000"/>
                        </a:lnSpc>
                        <a:spcAft>
                          <a:spcPts val="0"/>
                        </a:spcAft>
                      </a:pPr>
                      <a:r>
                        <a:rPr lang="es-ES" sz="1000">
                          <a:effectLst/>
                        </a:rPr>
                        <a:t>Nº de horas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nchor="ctr"/>
                </a:tc>
                <a:tc>
                  <a:txBody>
                    <a:bodyPr/>
                    <a:lstStyle/>
                    <a:p>
                      <a:pPr algn="ctr">
                        <a:lnSpc>
                          <a:spcPct val="115000"/>
                        </a:lnSpc>
                        <a:spcAft>
                          <a:spcPts val="0"/>
                        </a:spcAft>
                      </a:pPr>
                      <a:r>
                        <a:rPr lang="es-ES" sz="1000">
                          <a:effectLst/>
                        </a:rPr>
                        <a:t>Porcentaje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nchor="ctr"/>
                </a:tc>
                <a:extLst>
                  <a:ext uri="{0D108BD9-81ED-4DB2-BD59-A6C34878D82A}">
                    <a16:rowId xmlns:a16="http://schemas.microsoft.com/office/drawing/2014/main" val="1972340539"/>
                  </a:ext>
                </a:extLst>
              </a:tr>
              <a:tr h="166453">
                <a:tc rowSpan="3">
                  <a:txBody>
                    <a:bodyPr/>
                    <a:lstStyle/>
                    <a:p>
                      <a:pPr algn="ctr">
                        <a:lnSpc>
                          <a:spcPct val="115000"/>
                        </a:lnSpc>
                        <a:spcAft>
                          <a:spcPts val="0"/>
                        </a:spcAft>
                      </a:pPr>
                      <a:r>
                        <a:rPr lang="es-ES" sz="1000">
                          <a:effectLst/>
                        </a:rPr>
                        <a:t>PRESENCIAL</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tc>
                  <a:txBody>
                    <a:bodyPr/>
                    <a:lstStyle/>
                    <a:p>
                      <a:pPr algn="ctr">
                        <a:lnSpc>
                          <a:spcPct val="115000"/>
                        </a:lnSpc>
                        <a:spcAft>
                          <a:spcPts val="0"/>
                        </a:spcAft>
                      </a:pPr>
                      <a:r>
                        <a:rPr lang="es-ES" sz="1000">
                          <a:effectLst/>
                        </a:rPr>
                        <a:t>Clases teóricas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tc>
                  <a:txBody>
                    <a:bodyPr/>
                    <a:lstStyle/>
                    <a:p>
                      <a:pPr algn="ctr">
                        <a:lnSpc>
                          <a:spcPct val="115000"/>
                        </a:lnSpc>
                        <a:spcAft>
                          <a:spcPts val="0"/>
                        </a:spcAft>
                      </a:pPr>
                      <a:r>
                        <a:rPr lang="es-ES" sz="1000">
                          <a:effectLst/>
                        </a:rPr>
                        <a:t>70 horas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tc rowSpan="3">
                  <a:txBody>
                    <a:bodyPr/>
                    <a:lstStyle/>
                    <a:p>
                      <a:pPr algn="ctr">
                        <a:lnSpc>
                          <a:spcPct val="115000"/>
                        </a:lnSpc>
                        <a:spcAft>
                          <a:spcPts val="0"/>
                        </a:spcAft>
                      </a:pPr>
                      <a:r>
                        <a:rPr lang="es-ES" sz="1000">
                          <a:effectLst/>
                        </a:rPr>
                        <a:t>60,31%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nchor="b"/>
                </a:tc>
                <a:extLst>
                  <a:ext uri="{0D108BD9-81ED-4DB2-BD59-A6C34878D82A}">
                    <a16:rowId xmlns:a16="http://schemas.microsoft.com/office/drawing/2014/main" val="3683336125"/>
                  </a:ext>
                </a:extLst>
              </a:tr>
              <a:tr h="166453">
                <a:tc vMerge="1">
                  <a:txBody>
                    <a:bodyPr/>
                    <a:lstStyle/>
                    <a:p>
                      <a:endParaRPr lang="es-ES"/>
                    </a:p>
                  </a:txBody>
                  <a:tcPr/>
                </a:tc>
                <a:tc>
                  <a:txBody>
                    <a:bodyPr/>
                    <a:lstStyle/>
                    <a:p>
                      <a:pPr algn="ctr">
                        <a:lnSpc>
                          <a:spcPct val="115000"/>
                        </a:lnSpc>
                        <a:spcAft>
                          <a:spcPts val="0"/>
                        </a:spcAft>
                      </a:pPr>
                      <a:r>
                        <a:rPr lang="es-ES" sz="1000">
                          <a:effectLst/>
                        </a:rPr>
                        <a:t>Clases prácticas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tc>
                  <a:txBody>
                    <a:bodyPr/>
                    <a:lstStyle/>
                    <a:p>
                      <a:pPr algn="ctr">
                        <a:lnSpc>
                          <a:spcPct val="115000"/>
                        </a:lnSpc>
                        <a:spcAft>
                          <a:spcPts val="0"/>
                        </a:spcAft>
                      </a:pPr>
                      <a:r>
                        <a:rPr lang="es-ES" sz="1000">
                          <a:effectLst/>
                        </a:rPr>
                        <a:t>110 horas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tc vMerge="1">
                  <a:txBody>
                    <a:bodyPr/>
                    <a:lstStyle/>
                    <a:p>
                      <a:endParaRPr lang="es-ES"/>
                    </a:p>
                  </a:txBody>
                  <a:tcPr/>
                </a:tc>
                <a:extLst>
                  <a:ext uri="{0D108BD9-81ED-4DB2-BD59-A6C34878D82A}">
                    <a16:rowId xmlns:a16="http://schemas.microsoft.com/office/drawing/2014/main" val="2301325673"/>
                  </a:ext>
                </a:extLst>
              </a:tr>
              <a:tr h="166453">
                <a:tc vMerge="1">
                  <a:txBody>
                    <a:bodyPr/>
                    <a:lstStyle/>
                    <a:p>
                      <a:endParaRPr lang="es-ES"/>
                    </a:p>
                  </a:txBody>
                  <a:tcPr/>
                </a:tc>
                <a:tc>
                  <a:txBody>
                    <a:bodyPr/>
                    <a:lstStyle/>
                    <a:p>
                      <a:pPr algn="ctr">
                        <a:lnSpc>
                          <a:spcPct val="115000"/>
                        </a:lnSpc>
                        <a:spcAft>
                          <a:spcPts val="0"/>
                        </a:spcAft>
                      </a:pPr>
                      <a:r>
                        <a:rPr lang="es-ES" sz="1000">
                          <a:effectLst/>
                        </a:rPr>
                        <a:t>Realización del examen final</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tc>
                  <a:txBody>
                    <a:bodyPr/>
                    <a:lstStyle/>
                    <a:p>
                      <a:pPr algn="ctr">
                        <a:lnSpc>
                          <a:spcPct val="115000"/>
                        </a:lnSpc>
                        <a:spcAft>
                          <a:spcPts val="0"/>
                        </a:spcAft>
                      </a:pPr>
                      <a:r>
                        <a:rPr lang="es-ES" sz="1000">
                          <a:effectLst/>
                        </a:rPr>
                        <a:t>10 horas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tc vMerge="1">
                  <a:txBody>
                    <a:bodyPr/>
                    <a:lstStyle/>
                    <a:p>
                      <a:endParaRPr lang="es-ES"/>
                    </a:p>
                  </a:txBody>
                  <a:tcPr/>
                </a:tc>
                <a:extLst>
                  <a:ext uri="{0D108BD9-81ED-4DB2-BD59-A6C34878D82A}">
                    <a16:rowId xmlns:a16="http://schemas.microsoft.com/office/drawing/2014/main" val="2769293088"/>
                  </a:ext>
                </a:extLst>
              </a:tr>
              <a:tr h="166453">
                <a:tc>
                  <a:txBody>
                    <a:bodyPr/>
                    <a:lstStyle/>
                    <a:p>
                      <a:pPr algn="ctr">
                        <a:lnSpc>
                          <a:spcPct val="115000"/>
                        </a:lnSpc>
                        <a:spcAft>
                          <a:spcPts val="0"/>
                        </a:spcAft>
                      </a:pPr>
                      <a:r>
                        <a:rPr lang="es-ES" sz="100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tc>
                  <a:txBody>
                    <a:bodyPr/>
                    <a:lstStyle/>
                    <a:p>
                      <a:pPr algn="ctr">
                        <a:lnSpc>
                          <a:spcPct val="115000"/>
                        </a:lnSpc>
                        <a:spcAft>
                          <a:spcPts val="0"/>
                        </a:spcAft>
                      </a:pPr>
                      <a:r>
                        <a:rPr lang="es-ES" sz="1000">
                          <a:effectLst/>
                        </a:rPr>
                        <a:t>TOTAL, PRESENCIAL</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tc>
                  <a:txBody>
                    <a:bodyPr/>
                    <a:lstStyle/>
                    <a:p>
                      <a:pPr algn="ctr">
                        <a:lnSpc>
                          <a:spcPct val="115000"/>
                        </a:lnSpc>
                        <a:spcAft>
                          <a:spcPts val="0"/>
                        </a:spcAft>
                      </a:pPr>
                      <a:r>
                        <a:rPr lang="es-ES" sz="1000">
                          <a:effectLst/>
                        </a:rPr>
                        <a:t>190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tc>
                  <a:txBody>
                    <a:bodyPr/>
                    <a:lstStyle/>
                    <a:p>
                      <a:pPr algn="ctr">
                        <a:lnSpc>
                          <a:spcPct val="115000"/>
                        </a:lnSpc>
                        <a:spcAft>
                          <a:spcPts val="0"/>
                        </a:spcAft>
                      </a:pPr>
                      <a:r>
                        <a:rPr lang="es-ES" sz="100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nchor="b"/>
                </a:tc>
                <a:extLst>
                  <a:ext uri="{0D108BD9-81ED-4DB2-BD59-A6C34878D82A}">
                    <a16:rowId xmlns:a16="http://schemas.microsoft.com/office/drawing/2014/main" val="741116534"/>
                  </a:ext>
                </a:extLst>
              </a:tr>
              <a:tr h="166453">
                <a:tc rowSpan="3">
                  <a:txBody>
                    <a:bodyPr/>
                    <a:lstStyle/>
                    <a:p>
                      <a:pPr algn="ctr">
                        <a:lnSpc>
                          <a:spcPct val="115000"/>
                        </a:lnSpc>
                        <a:spcAft>
                          <a:spcPts val="0"/>
                        </a:spcAft>
                      </a:pPr>
                      <a:r>
                        <a:rPr lang="es-ES" sz="1000">
                          <a:effectLst/>
                        </a:rPr>
                        <a:t>NO PRESENCIAL</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tc>
                  <a:txBody>
                    <a:bodyPr/>
                    <a:lstStyle/>
                    <a:p>
                      <a:pPr algn="ctr">
                        <a:lnSpc>
                          <a:spcPct val="115000"/>
                        </a:lnSpc>
                        <a:spcAft>
                          <a:spcPts val="0"/>
                        </a:spcAft>
                      </a:pPr>
                      <a:r>
                        <a:rPr lang="es-ES" sz="1000">
                          <a:effectLst/>
                        </a:rPr>
                        <a:t>Realización de Casos Clínicos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nchor="b"/>
                </a:tc>
                <a:tc>
                  <a:txBody>
                    <a:bodyPr/>
                    <a:lstStyle/>
                    <a:p>
                      <a:pPr algn="ctr">
                        <a:lnSpc>
                          <a:spcPct val="115000"/>
                        </a:lnSpc>
                        <a:spcAft>
                          <a:spcPts val="0"/>
                        </a:spcAft>
                      </a:pPr>
                      <a:r>
                        <a:rPr lang="es-ES" sz="1000">
                          <a:effectLst/>
                        </a:rPr>
                        <a:t>45 horas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tc>
                  <a:txBody>
                    <a:bodyPr/>
                    <a:lstStyle/>
                    <a:p>
                      <a:pPr algn="ctr">
                        <a:lnSpc>
                          <a:spcPct val="115000"/>
                        </a:lnSpc>
                        <a:spcAft>
                          <a:spcPts val="0"/>
                        </a:spcAft>
                      </a:pPr>
                      <a:r>
                        <a:rPr lang="es-ES" sz="100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extLst>
                  <a:ext uri="{0D108BD9-81ED-4DB2-BD59-A6C34878D82A}">
                    <a16:rowId xmlns:a16="http://schemas.microsoft.com/office/drawing/2014/main" val="392856067"/>
                  </a:ext>
                </a:extLst>
              </a:tr>
              <a:tr h="166453">
                <a:tc vMerge="1">
                  <a:txBody>
                    <a:bodyPr/>
                    <a:lstStyle/>
                    <a:p>
                      <a:endParaRPr lang="es-ES"/>
                    </a:p>
                  </a:txBody>
                  <a:tcPr/>
                </a:tc>
                <a:tc>
                  <a:txBody>
                    <a:bodyPr/>
                    <a:lstStyle/>
                    <a:p>
                      <a:pPr algn="ctr">
                        <a:lnSpc>
                          <a:spcPct val="115000"/>
                        </a:lnSpc>
                        <a:spcAft>
                          <a:spcPts val="0"/>
                        </a:spcAft>
                      </a:pPr>
                      <a:r>
                        <a:rPr lang="es-ES" sz="1000">
                          <a:effectLst/>
                        </a:rPr>
                        <a:t>Estudio semanal</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tc>
                  <a:txBody>
                    <a:bodyPr/>
                    <a:lstStyle/>
                    <a:p>
                      <a:pPr algn="ctr">
                        <a:lnSpc>
                          <a:spcPct val="115000"/>
                        </a:lnSpc>
                        <a:spcAft>
                          <a:spcPts val="0"/>
                        </a:spcAft>
                      </a:pPr>
                      <a:r>
                        <a:rPr lang="es-ES" sz="1000">
                          <a:effectLst/>
                        </a:rPr>
                        <a:t>20 horas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tc>
                  <a:txBody>
                    <a:bodyPr/>
                    <a:lstStyle/>
                    <a:p>
                      <a:pPr algn="ctr">
                        <a:lnSpc>
                          <a:spcPct val="115000"/>
                        </a:lnSpc>
                        <a:spcAft>
                          <a:spcPts val="0"/>
                        </a:spcAft>
                      </a:pPr>
                      <a:r>
                        <a:rPr lang="es-ES" sz="1000">
                          <a:effectLst/>
                        </a:rPr>
                        <a:t>39,69 %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extLst>
                  <a:ext uri="{0D108BD9-81ED-4DB2-BD59-A6C34878D82A}">
                    <a16:rowId xmlns:a16="http://schemas.microsoft.com/office/drawing/2014/main" val="1470973040"/>
                  </a:ext>
                </a:extLst>
              </a:tr>
              <a:tr h="166453">
                <a:tc vMerge="1">
                  <a:txBody>
                    <a:bodyPr/>
                    <a:lstStyle/>
                    <a:p>
                      <a:endParaRPr lang="es-ES"/>
                    </a:p>
                  </a:txBody>
                  <a:tcPr/>
                </a:tc>
                <a:tc>
                  <a:txBody>
                    <a:bodyPr/>
                    <a:lstStyle/>
                    <a:p>
                      <a:pPr algn="ctr">
                        <a:lnSpc>
                          <a:spcPct val="115000"/>
                        </a:lnSpc>
                        <a:spcAft>
                          <a:spcPts val="0"/>
                        </a:spcAft>
                      </a:pPr>
                      <a:r>
                        <a:rPr lang="es-ES" sz="1000">
                          <a:effectLst/>
                        </a:rPr>
                        <a:t>Preparación del examen</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tc>
                  <a:txBody>
                    <a:bodyPr/>
                    <a:lstStyle/>
                    <a:p>
                      <a:pPr algn="ctr">
                        <a:lnSpc>
                          <a:spcPct val="115000"/>
                        </a:lnSpc>
                        <a:spcAft>
                          <a:spcPts val="0"/>
                        </a:spcAft>
                      </a:pPr>
                      <a:r>
                        <a:rPr lang="es-ES" sz="1000">
                          <a:effectLst/>
                        </a:rPr>
                        <a:t>60 horas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tc>
                  <a:txBody>
                    <a:bodyPr/>
                    <a:lstStyle/>
                    <a:p>
                      <a:pPr>
                        <a:lnSpc>
                          <a:spcPct val="115000"/>
                        </a:lnSpc>
                        <a:spcAft>
                          <a:spcPts val="0"/>
                        </a:spcAft>
                      </a:pPr>
                      <a:r>
                        <a:rPr lang="es-ES"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extLst>
                  <a:ext uri="{0D108BD9-81ED-4DB2-BD59-A6C34878D82A}">
                    <a16:rowId xmlns:a16="http://schemas.microsoft.com/office/drawing/2014/main" val="2154098023"/>
                  </a:ext>
                </a:extLst>
              </a:tr>
              <a:tr h="166453">
                <a:tc>
                  <a:txBody>
                    <a:bodyPr/>
                    <a:lstStyle/>
                    <a:p>
                      <a:pPr algn="ctr">
                        <a:lnSpc>
                          <a:spcPct val="115000"/>
                        </a:lnSpc>
                        <a:spcAft>
                          <a:spcPts val="0"/>
                        </a:spcAft>
                      </a:pPr>
                      <a:r>
                        <a:rPr lang="es-ES" sz="100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tc>
                  <a:txBody>
                    <a:bodyPr/>
                    <a:lstStyle/>
                    <a:p>
                      <a:pPr algn="ctr">
                        <a:lnSpc>
                          <a:spcPct val="115000"/>
                        </a:lnSpc>
                        <a:spcAft>
                          <a:spcPts val="0"/>
                        </a:spcAft>
                      </a:pPr>
                      <a:r>
                        <a:rPr lang="es-ES" sz="1000">
                          <a:effectLst/>
                        </a:rPr>
                        <a:t>TOTAL, NO PRESENCIAL</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tc>
                  <a:txBody>
                    <a:bodyPr/>
                    <a:lstStyle/>
                    <a:p>
                      <a:pPr algn="ctr">
                        <a:lnSpc>
                          <a:spcPct val="115000"/>
                        </a:lnSpc>
                        <a:spcAft>
                          <a:spcPts val="0"/>
                        </a:spcAft>
                      </a:pPr>
                      <a:r>
                        <a:rPr lang="es-ES" sz="1000">
                          <a:effectLst/>
                        </a:rPr>
                        <a:t>125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tc>
                  <a:txBody>
                    <a:bodyPr/>
                    <a:lstStyle/>
                    <a:p>
                      <a:pPr>
                        <a:lnSpc>
                          <a:spcPct val="115000"/>
                        </a:lnSpc>
                        <a:spcAft>
                          <a:spcPts val="0"/>
                        </a:spcAft>
                      </a:pPr>
                      <a:r>
                        <a:rPr lang="es-ES"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tc>
                <a:extLst>
                  <a:ext uri="{0D108BD9-81ED-4DB2-BD59-A6C34878D82A}">
                    <a16:rowId xmlns:a16="http://schemas.microsoft.com/office/drawing/2014/main" val="1632813818"/>
                  </a:ext>
                </a:extLst>
              </a:tr>
              <a:tr h="145844">
                <a:tc gridSpan="2">
                  <a:txBody>
                    <a:bodyPr/>
                    <a:lstStyle/>
                    <a:p>
                      <a:pPr algn="ctr">
                        <a:lnSpc>
                          <a:spcPct val="115000"/>
                        </a:lnSpc>
                        <a:spcAft>
                          <a:spcPts val="0"/>
                        </a:spcAft>
                      </a:pPr>
                      <a:r>
                        <a:rPr lang="es-ES" sz="1000">
                          <a:effectLst/>
                        </a:rPr>
                        <a:t>Carga total de horas de trabajo: 25 horas x 13 ECTS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nchor="ctr"/>
                </a:tc>
                <a:tc hMerge="1">
                  <a:txBody>
                    <a:bodyPr/>
                    <a:lstStyle/>
                    <a:p>
                      <a:endParaRPr lang="es-ES"/>
                    </a:p>
                  </a:txBody>
                  <a:tcPr/>
                </a:tc>
                <a:tc>
                  <a:txBody>
                    <a:bodyPr/>
                    <a:lstStyle/>
                    <a:p>
                      <a:pPr algn="ctr">
                        <a:lnSpc>
                          <a:spcPct val="115000"/>
                        </a:lnSpc>
                        <a:spcAft>
                          <a:spcPts val="0"/>
                        </a:spcAft>
                      </a:pPr>
                      <a:r>
                        <a:rPr lang="es-ES" sz="1000" dirty="0">
                          <a:effectLst/>
                        </a:rPr>
                        <a:t>315</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nchor="ctr"/>
                </a:tc>
                <a:tc>
                  <a:txBody>
                    <a:bodyPr/>
                    <a:lstStyle/>
                    <a:p>
                      <a:pPr algn="ctr">
                        <a:lnSpc>
                          <a:spcPct val="115000"/>
                        </a:lnSpc>
                        <a:spcAft>
                          <a:spcPts val="0"/>
                        </a:spcAft>
                      </a:pPr>
                      <a:r>
                        <a:rPr lang="es-ES" sz="1000" dirty="0">
                          <a:effectLst/>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989" marR="36989" marT="0" marB="0" anchor="ctr"/>
                </a:tc>
                <a:extLst>
                  <a:ext uri="{0D108BD9-81ED-4DB2-BD59-A6C34878D82A}">
                    <a16:rowId xmlns:a16="http://schemas.microsoft.com/office/drawing/2014/main" val="199459072"/>
                  </a:ext>
                </a:extLst>
              </a:tr>
            </a:tbl>
          </a:graphicData>
        </a:graphic>
      </p:graphicFrame>
      <p:sp>
        <p:nvSpPr>
          <p:cNvPr id="4" name="CuadroTexto 3"/>
          <p:cNvSpPr txBox="1"/>
          <p:nvPr/>
        </p:nvSpPr>
        <p:spPr>
          <a:xfrm>
            <a:off x="0" y="0"/>
            <a:ext cx="5219700" cy="400110"/>
          </a:xfrm>
          <a:prstGeom prst="rect">
            <a:avLst/>
          </a:prstGeom>
          <a:solidFill>
            <a:srgbClr val="00B2A9"/>
          </a:solidFill>
          <a:ln>
            <a:solidFill>
              <a:srgbClr val="0070C0"/>
            </a:solidFill>
          </a:ln>
        </p:spPr>
        <p:txBody>
          <a:bodyPr wrap="square" rtlCol="0">
            <a:spAutoFit/>
          </a:bodyPr>
          <a:lstStyle/>
          <a:p>
            <a:pPr algn="ctr"/>
            <a:r>
              <a:rPr lang="es-ES" sz="2000" dirty="0">
                <a:solidFill>
                  <a:schemeClr val="bg1"/>
                </a:solidFill>
                <a:effectLst>
                  <a:outerShdw blurRad="38100" dist="38100" dir="2700000" algn="tl">
                    <a:srgbClr val="000000">
                      <a:alpha val="43137"/>
                    </a:srgbClr>
                  </a:outerShdw>
                </a:effectLst>
              </a:rPr>
              <a:t>FECHAS</a:t>
            </a:r>
          </a:p>
        </p:txBody>
      </p:sp>
      <p:sp>
        <p:nvSpPr>
          <p:cNvPr id="5" name="Rectángulo 4"/>
          <p:cNvSpPr/>
          <p:nvPr/>
        </p:nvSpPr>
        <p:spPr>
          <a:xfrm>
            <a:off x="50763" y="389738"/>
            <a:ext cx="5106867" cy="3216265"/>
          </a:xfrm>
          <a:prstGeom prst="rect">
            <a:avLst/>
          </a:prstGeom>
        </p:spPr>
        <p:txBody>
          <a:bodyPr wrap="square">
            <a:spAutoFit/>
          </a:bodyPr>
          <a:lstStyle/>
          <a:p>
            <a:pPr lvl="0" defTabSz="914400" eaLnBrk="0" fontAlgn="base" hangingPunct="0">
              <a:spcBef>
                <a:spcPct val="0"/>
              </a:spcBef>
              <a:spcAft>
                <a:spcPct val="0"/>
              </a:spcAft>
            </a:pPr>
            <a:r>
              <a:rPr kumimoji="0" lang="es-ES" altLang="es-ES" sz="11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Duración del curso</a:t>
            </a:r>
            <a:r>
              <a:rPr kumimoji="0" lang="es-ES" altLang="es-ES" sz="110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4 semanas (Una semana completa cada trimestre)</a:t>
            </a:r>
          </a:p>
          <a:p>
            <a:pPr lvl="0" defTabSz="914400" eaLnBrk="0" fontAlgn="base" hangingPunct="0">
              <a:spcBef>
                <a:spcPct val="0"/>
              </a:spcBef>
              <a:spcAft>
                <a:spcPct val="0"/>
              </a:spcAft>
            </a:pPr>
            <a:endParaRPr kumimoji="0" lang="es-ES" altLang="es-ES" sz="300" i="0" u="none" strike="noStrike" cap="none" normalizeH="0" baseline="0" dirty="0">
              <a:ln>
                <a:noFill/>
              </a:ln>
              <a:solidFill>
                <a:schemeClr val="tx1"/>
              </a:solidFill>
              <a:effectLst/>
            </a:endParaRPr>
          </a:p>
          <a:p>
            <a:pPr lvl="0" defTabSz="914400" eaLnBrk="0" fontAlgn="base" hangingPunct="0">
              <a:spcBef>
                <a:spcPct val="0"/>
              </a:spcBef>
              <a:spcAft>
                <a:spcPct val="0"/>
              </a:spcAft>
            </a:pPr>
            <a:r>
              <a:rPr kumimoji="0" lang="es-ES" altLang="es-ES" sz="110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Fechas: 	</a:t>
            </a:r>
          </a:p>
          <a:p>
            <a:pPr lvl="0" defTabSz="914400" eaLnBrk="0" fontAlgn="base" hangingPunct="0">
              <a:spcBef>
                <a:spcPct val="0"/>
              </a:spcBef>
              <a:spcAft>
                <a:spcPct val="0"/>
              </a:spcAft>
            </a:pPr>
            <a:r>
              <a:rPr kumimoji="0" lang="es-ES" altLang="es-ES" sz="110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Septiembre 2023	(25 – 29 septiembre)	</a:t>
            </a:r>
            <a:endParaRPr kumimoji="0" lang="es-ES" altLang="es-ES" sz="300" i="0" u="none" strike="noStrike" cap="none" normalizeH="0" baseline="0" dirty="0">
              <a:ln>
                <a:noFill/>
              </a:ln>
              <a:solidFill>
                <a:schemeClr val="tx1"/>
              </a:solidFill>
              <a:effectLst/>
            </a:endParaRPr>
          </a:p>
          <a:p>
            <a:pPr lvl="0" defTabSz="914400" eaLnBrk="0" fontAlgn="base" hangingPunct="0">
              <a:spcBef>
                <a:spcPct val="0"/>
              </a:spcBef>
              <a:spcAft>
                <a:spcPct val="0"/>
              </a:spcAft>
            </a:pPr>
            <a:r>
              <a:rPr kumimoji="0" lang="es-ES" altLang="es-ES" sz="110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Noviembre 2023	(20 – 24 noviembre)</a:t>
            </a:r>
            <a:endParaRPr kumimoji="0" lang="es-ES" altLang="es-ES" sz="300" i="0" u="none" strike="noStrike" cap="none" normalizeH="0" baseline="0" dirty="0">
              <a:ln>
                <a:noFill/>
              </a:ln>
              <a:solidFill>
                <a:schemeClr val="tx1"/>
              </a:solidFill>
              <a:effectLst/>
            </a:endParaRPr>
          </a:p>
          <a:p>
            <a:pPr lvl="0" defTabSz="914400" eaLnBrk="0" fontAlgn="base" hangingPunct="0">
              <a:spcBef>
                <a:spcPct val="0"/>
              </a:spcBef>
              <a:spcAft>
                <a:spcPct val="0"/>
              </a:spcAft>
            </a:pPr>
            <a:r>
              <a:rPr kumimoji="0" lang="es-ES" altLang="es-ES" sz="110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Enero  2024		(22 – 26 enero)</a:t>
            </a:r>
            <a:endParaRPr kumimoji="0" lang="es-ES" altLang="es-ES" sz="300" i="0" u="none" strike="noStrike" cap="none" normalizeH="0" baseline="0" dirty="0">
              <a:ln>
                <a:noFill/>
              </a:ln>
              <a:solidFill>
                <a:schemeClr val="tx1"/>
              </a:solidFill>
              <a:effectLst/>
            </a:endParaRPr>
          </a:p>
          <a:p>
            <a:pPr lvl="0" defTabSz="914400" eaLnBrk="0" fontAlgn="base" hangingPunct="0">
              <a:spcBef>
                <a:spcPct val="0"/>
              </a:spcBef>
              <a:spcAft>
                <a:spcPct val="0"/>
              </a:spcAft>
            </a:pPr>
            <a:r>
              <a:rPr kumimoji="0" lang="es-ES" altLang="es-ES" sz="110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Marzo 2024		(25 – 29 marzo)</a:t>
            </a:r>
          </a:p>
          <a:p>
            <a:pPr lvl="0" defTabSz="914400" eaLnBrk="0" fontAlgn="base" hangingPunct="0">
              <a:spcBef>
                <a:spcPct val="0"/>
              </a:spcBef>
              <a:spcAft>
                <a:spcPct val="0"/>
              </a:spcAft>
            </a:pPr>
            <a:endParaRPr lang="es-ES" altLang="es-ES" sz="1100" dirty="0">
              <a:cs typeface="Times New Roman" panose="02020603050405020304" pitchFamily="18" charset="0"/>
            </a:endParaRPr>
          </a:p>
          <a:p>
            <a:pPr lvl="0" defTabSz="914400" eaLnBrk="0" fontAlgn="base" hangingPunct="0">
              <a:spcBef>
                <a:spcPct val="0"/>
              </a:spcBef>
              <a:spcAft>
                <a:spcPct val="0"/>
              </a:spcAft>
            </a:pPr>
            <a:endParaRPr kumimoji="0" lang="es-ES" altLang="es-ES" sz="300" i="0" u="none" strike="noStrike" cap="none" normalizeH="0" baseline="0" dirty="0">
              <a:ln>
                <a:noFill/>
              </a:ln>
              <a:solidFill>
                <a:schemeClr val="tx1"/>
              </a:solidFill>
              <a:effectLst/>
            </a:endParaRPr>
          </a:p>
          <a:p>
            <a:pPr lvl="0" defTabSz="914400" eaLnBrk="0" fontAlgn="base" hangingPunct="0">
              <a:spcBef>
                <a:spcPct val="0"/>
              </a:spcBef>
              <a:spcAft>
                <a:spcPct val="0"/>
              </a:spcAft>
            </a:pPr>
            <a:r>
              <a:rPr kumimoji="0" lang="es-ES" altLang="es-ES" sz="12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Distribución de actividades</a:t>
            </a:r>
            <a:endParaRPr kumimoji="0" lang="es-ES" altLang="es-ES" sz="300" b="1" i="0" u="none" strike="noStrike" cap="none" normalizeH="0" baseline="0" dirty="0">
              <a:ln>
                <a:noFill/>
              </a:ln>
              <a:solidFill>
                <a:schemeClr val="tx1"/>
              </a:solidFill>
              <a:effectLst/>
            </a:endParaRPr>
          </a:p>
          <a:p>
            <a:pPr lvl="0" defTabSz="914400" eaLnBrk="0" fontAlgn="base" hangingPunct="0">
              <a:spcBef>
                <a:spcPct val="0"/>
              </a:spcBef>
              <a:spcAft>
                <a:spcPct val="0"/>
              </a:spcAft>
            </a:pPr>
            <a:r>
              <a:rPr kumimoji="0" lang="es-ES" altLang="es-ES" sz="120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Presencial	</a:t>
            </a:r>
          </a:p>
          <a:p>
            <a:pPr lvl="0" defTabSz="914400" eaLnBrk="0" fontAlgn="base" hangingPunct="0">
              <a:spcBef>
                <a:spcPct val="0"/>
              </a:spcBef>
              <a:spcAft>
                <a:spcPct val="0"/>
              </a:spcAft>
            </a:pPr>
            <a:r>
              <a:rPr kumimoji="0" lang="es-ES" altLang="es-ES" sz="120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De 08:00 a 13:30</a:t>
            </a:r>
            <a:r>
              <a:rPr lang="es-ES" altLang="es-ES" sz="1200" dirty="0">
                <a:ea typeface="Calibri" panose="020F0502020204030204" pitchFamily="34" charset="0"/>
                <a:cs typeface="Times New Roman" panose="02020603050405020304" pitchFamily="18" charset="0"/>
              </a:rPr>
              <a:t>	</a:t>
            </a:r>
            <a:r>
              <a:rPr kumimoji="0" lang="es-ES" altLang="es-ES" sz="120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Clases prácticas: Estancia en la sala de 			Electrofisiología y departamento de chequeo de 		dispositivos.</a:t>
            </a:r>
            <a:endParaRPr kumimoji="0" lang="es-ES" altLang="es-ES" sz="300" i="0" u="none" strike="noStrike" cap="none" normalizeH="0" baseline="0" dirty="0">
              <a:ln>
                <a:noFill/>
              </a:ln>
              <a:solidFill>
                <a:schemeClr val="tx1"/>
              </a:solidFill>
              <a:effectLst/>
            </a:endParaRPr>
          </a:p>
          <a:p>
            <a:pPr lvl="0" defTabSz="914400" eaLnBrk="0" fontAlgn="base" hangingPunct="0">
              <a:spcBef>
                <a:spcPct val="0"/>
              </a:spcBef>
              <a:spcAft>
                <a:spcPct val="0"/>
              </a:spcAft>
            </a:pPr>
            <a:r>
              <a:rPr kumimoji="0" lang="es-ES" altLang="es-ES" sz="120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De 13:30 a 15:00	Clases teóricas. </a:t>
            </a:r>
            <a:endParaRPr kumimoji="0" lang="es-ES" altLang="es-ES" sz="300" i="0" u="none" strike="noStrike" cap="none" normalizeH="0" baseline="0" dirty="0">
              <a:ln>
                <a:noFill/>
              </a:ln>
              <a:solidFill>
                <a:schemeClr val="tx1"/>
              </a:solidFill>
              <a:effectLst/>
            </a:endParaRPr>
          </a:p>
          <a:p>
            <a:pPr lvl="0" defTabSz="914400" eaLnBrk="0" fontAlgn="base" hangingPunct="0">
              <a:spcBef>
                <a:spcPct val="0"/>
              </a:spcBef>
              <a:spcAft>
                <a:spcPct val="0"/>
              </a:spcAft>
            </a:pPr>
            <a:r>
              <a:rPr kumimoji="0" lang="es-ES" altLang="es-ES" sz="120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De 15:00 a 15:30	Descanso / Comida</a:t>
            </a:r>
            <a:endParaRPr kumimoji="0" lang="es-ES" altLang="es-ES" sz="300" i="0" u="none" strike="noStrike" cap="none" normalizeH="0" baseline="0" dirty="0">
              <a:ln>
                <a:noFill/>
              </a:ln>
              <a:solidFill>
                <a:schemeClr val="tx1"/>
              </a:solidFill>
              <a:effectLst/>
            </a:endParaRPr>
          </a:p>
          <a:p>
            <a:pPr lvl="0" defTabSz="914400" eaLnBrk="0" fontAlgn="base" hangingPunct="0">
              <a:spcBef>
                <a:spcPct val="0"/>
              </a:spcBef>
              <a:spcAft>
                <a:spcPct val="0"/>
              </a:spcAft>
            </a:pPr>
            <a:r>
              <a:rPr kumimoji="0" lang="es-ES" altLang="es-ES" sz="120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De 15:30 a 18:00	Clases teóricas. Programación y Seguimiento de 		Marcapasos, DAI, </a:t>
            </a:r>
            <a:r>
              <a:rPr kumimoji="0" lang="es-ES" altLang="es-ES" sz="120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Resincronizadores</a:t>
            </a:r>
            <a:r>
              <a:rPr kumimoji="0" lang="es-ES" altLang="es-ES" sz="120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Holter 			subcutáneos</a:t>
            </a:r>
            <a:endParaRPr kumimoji="0" lang="es-ES" altLang="es-ES" sz="1800" i="0" u="none" strike="noStrike" cap="none" normalizeH="0" baseline="0" dirty="0">
              <a:ln>
                <a:noFill/>
              </a:ln>
              <a:solidFill>
                <a:schemeClr val="tx1"/>
              </a:solidFill>
              <a:effectLst/>
            </a:endParaRPr>
          </a:p>
        </p:txBody>
      </p:sp>
      <p:sp>
        <p:nvSpPr>
          <p:cNvPr id="6" name="Rectángulo 5"/>
          <p:cNvSpPr/>
          <p:nvPr/>
        </p:nvSpPr>
        <p:spPr>
          <a:xfrm>
            <a:off x="49876" y="5842629"/>
            <a:ext cx="5153891" cy="1446550"/>
          </a:xfrm>
          <a:prstGeom prst="rect">
            <a:avLst/>
          </a:prstGeom>
        </p:spPr>
        <p:txBody>
          <a:bodyPr wrap="square">
            <a:spAutoFit/>
          </a:bodyPr>
          <a:lstStyle/>
          <a:p>
            <a:pPr lvl="0" defTabSz="914400" eaLnBrk="0" fontAlgn="base" hangingPunct="0">
              <a:spcBef>
                <a:spcPct val="0"/>
              </a:spcBef>
              <a:spcAft>
                <a:spcPct val="0"/>
              </a:spcAft>
            </a:pPr>
            <a:endParaRPr kumimoji="0" lang="es-ES" altLang="es-ES" sz="400" b="1" i="0" u="none" strike="noStrike" cap="none" normalizeH="0" baseline="0" dirty="0">
              <a:ln>
                <a:noFill/>
              </a:ln>
              <a:solidFill>
                <a:schemeClr val="tx1"/>
              </a:solidFill>
              <a:effectLst/>
            </a:endParaRPr>
          </a:p>
          <a:p>
            <a:pPr lvl="0" defTabSz="914400" eaLnBrk="0" fontAlgn="base" hangingPunct="0">
              <a:spcBef>
                <a:spcPct val="0"/>
              </a:spcBef>
              <a:spcAft>
                <a:spcPct val="0"/>
              </a:spcAft>
              <a:buFontTx/>
              <a:buChar char="•"/>
            </a:pPr>
            <a:r>
              <a:rPr kumimoji="0" lang="es-ES" altLang="es-ES" sz="140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Actividad pendiente de acreditación por el Comité de Acreditación de la Sociedad Española de Cardiología / CASEC </a:t>
            </a:r>
            <a:endParaRPr kumimoji="0" lang="es-ES" altLang="es-ES" sz="400" i="0" u="none" strike="noStrike" cap="none" normalizeH="0" baseline="0" dirty="0">
              <a:ln>
                <a:noFill/>
              </a:ln>
              <a:solidFill>
                <a:srgbClr val="FF0000"/>
              </a:solidFill>
              <a:effectLst/>
            </a:endParaRPr>
          </a:p>
          <a:p>
            <a:pPr lvl="0" defTabSz="914400" eaLnBrk="0" fontAlgn="base" hangingPunct="0">
              <a:spcBef>
                <a:spcPct val="0"/>
              </a:spcBef>
              <a:spcAft>
                <a:spcPct val="0"/>
              </a:spcAft>
              <a:buFontTx/>
              <a:buChar char="•"/>
            </a:pPr>
            <a:r>
              <a:rPr kumimoji="0" lang="es-ES" altLang="es-ES" sz="140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Acreditación por Universidad Autónoma de Madrid: 3 ECTS (Comisión de Estudios)</a:t>
            </a:r>
            <a:endParaRPr kumimoji="0" lang="es-ES" altLang="es-ES" sz="400" i="0" u="none" strike="noStrike" cap="none" normalizeH="0" baseline="0" dirty="0">
              <a:ln>
                <a:noFill/>
              </a:ln>
              <a:solidFill>
                <a:schemeClr val="tx1"/>
              </a:solidFill>
              <a:effectLst/>
            </a:endParaRPr>
          </a:p>
          <a:p>
            <a:pPr lvl="0" defTabSz="914400" eaLnBrk="0" fontAlgn="base" hangingPunct="0">
              <a:spcBef>
                <a:spcPct val="0"/>
              </a:spcBef>
              <a:spcAft>
                <a:spcPct val="0"/>
              </a:spcAft>
              <a:buFontTx/>
              <a:buChar char="•"/>
            </a:pPr>
            <a:r>
              <a:rPr kumimoji="0" lang="es-ES" altLang="es-ES" sz="140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Actividad pendiente</a:t>
            </a:r>
            <a:r>
              <a:rPr kumimoji="0" lang="es-ES" altLang="es-ES" sz="1400" i="0" u="none" strike="noStrike" cap="none" normalizeH="0" dirty="0">
                <a:ln>
                  <a:noFill/>
                </a:ln>
                <a:solidFill>
                  <a:schemeClr val="tx1"/>
                </a:solidFill>
                <a:effectLst/>
                <a:ea typeface="Times New Roman" panose="02020603050405020304" pitchFamily="18" charset="0"/>
                <a:cs typeface="Arial" panose="020B0604020202020204" pitchFamily="34" charset="0"/>
              </a:rPr>
              <a:t> de acreditación </a:t>
            </a:r>
            <a:r>
              <a:rPr kumimoji="0" lang="es-ES" altLang="es-ES" sz="140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por la FENIN (Federación Española de Empresas de Tecnología Sanitaria)</a:t>
            </a:r>
            <a:endParaRPr kumimoji="0" lang="es-ES" altLang="es-ES" sz="400" i="0" u="none" strike="noStrike" cap="none" normalizeH="0" baseline="0" dirty="0">
              <a:ln>
                <a:noFill/>
              </a:ln>
              <a:solidFill>
                <a:schemeClr val="tx1"/>
              </a:solidFill>
              <a:effectLst/>
            </a:endParaRPr>
          </a:p>
        </p:txBody>
      </p:sp>
      <p:sp>
        <p:nvSpPr>
          <p:cNvPr id="8" name="CuadroTexto 7"/>
          <p:cNvSpPr txBox="1"/>
          <p:nvPr/>
        </p:nvSpPr>
        <p:spPr>
          <a:xfrm>
            <a:off x="0" y="5386978"/>
            <a:ext cx="5219700" cy="400110"/>
          </a:xfrm>
          <a:prstGeom prst="rect">
            <a:avLst/>
          </a:prstGeom>
          <a:solidFill>
            <a:srgbClr val="00B2A9"/>
          </a:solidFill>
          <a:ln>
            <a:solidFill>
              <a:srgbClr val="0070C0"/>
            </a:solidFill>
          </a:ln>
        </p:spPr>
        <p:txBody>
          <a:bodyPr wrap="square" rtlCol="0">
            <a:spAutoFit/>
          </a:bodyPr>
          <a:lstStyle/>
          <a:p>
            <a:pPr algn="ctr"/>
            <a:r>
              <a:rPr lang="es-ES" sz="2000" dirty="0">
                <a:solidFill>
                  <a:schemeClr val="bg1"/>
                </a:solidFill>
                <a:effectLst>
                  <a:outerShdw blurRad="38100" dist="38100" dir="2700000" algn="tl">
                    <a:srgbClr val="000000">
                      <a:alpha val="43137"/>
                    </a:srgbClr>
                  </a:outerShdw>
                </a:effectLst>
              </a:rPr>
              <a:t>ACREDITACIONES</a:t>
            </a:r>
          </a:p>
        </p:txBody>
      </p:sp>
    </p:spTree>
    <p:extLst>
      <p:ext uri="{BB962C8B-B14F-4D97-AF65-F5344CB8AC3E}">
        <p14:creationId xmlns:p14="http://schemas.microsoft.com/office/powerpoint/2010/main" val="80620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289034369"/>
              </p:ext>
            </p:extLst>
          </p:nvPr>
        </p:nvGraphicFramePr>
        <p:xfrm>
          <a:off x="155448" y="405902"/>
          <a:ext cx="4873751" cy="383838"/>
        </p:xfrm>
        <a:graphic>
          <a:graphicData uri="http://schemas.openxmlformats.org/drawingml/2006/table">
            <a:tbl>
              <a:tblPr>
                <a:tableStyleId>{5C22544A-7EE6-4342-B048-85BDC9FD1C3A}</a:tableStyleId>
              </a:tblPr>
              <a:tblGrid>
                <a:gridCol w="974456">
                  <a:extLst>
                    <a:ext uri="{9D8B030D-6E8A-4147-A177-3AD203B41FA5}">
                      <a16:colId xmlns:a16="http://schemas.microsoft.com/office/drawing/2014/main" val="847810973"/>
                    </a:ext>
                  </a:extLst>
                </a:gridCol>
                <a:gridCol w="836441">
                  <a:extLst>
                    <a:ext uri="{9D8B030D-6E8A-4147-A177-3AD203B41FA5}">
                      <a16:colId xmlns:a16="http://schemas.microsoft.com/office/drawing/2014/main" val="1594714858"/>
                    </a:ext>
                  </a:extLst>
                </a:gridCol>
                <a:gridCol w="1392430">
                  <a:extLst>
                    <a:ext uri="{9D8B030D-6E8A-4147-A177-3AD203B41FA5}">
                      <a16:colId xmlns:a16="http://schemas.microsoft.com/office/drawing/2014/main" val="2324004067"/>
                    </a:ext>
                  </a:extLst>
                </a:gridCol>
                <a:gridCol w="1044200">
                  <a:extLst>
                    <a:ext uri="{9D8B030D-6E8A-4147-A177-3AD203B41FA5}">
                      <a16:colId xmlns:a16="http://schemas.microsoft.com/office/drawing/2014/main" val="4228530640"/>
                    </a:ext>
                  </a:extLst>
                </a:gridCol>
                <a:gridCol w="626224">
                  <a:extLst>
                    <a:ext uri="{9D8B030D-6E8A-4147-A177-3AD203B41FA5}">
                      <a16:colId xmlns:a16="http://schemas.microsoft.com/office/drawing/2014/main" val="794044697"/>
                    </a:ext>
                  </a:extLst>
                </a:gridCol>
              </a:tblGrid>
              <a:tr h="146548">
                <a:tc>
                  <a:txBody>
                    <a:bodyPr/>
                    <a:lstStyle/>
                    <a:p>
                      <a:pPr algn="ctr">
                        <a:lnSpc>
                          <a:spcPct val="115000"/>
                        </a:lnSpc>
                        <a:spcAft>
                          <a:spcPts val="0"/>
                        </a:spcAft>
                      </a:pPr>
                      <a:r>
                        <a:rPr lang="es-ES" sz="800" dirty="0">
                          <a:effectLst/>
                        </a:rPr>
                        <a:t>1ª SEMANA</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800">
                          <a:effectLst/>
                        </a:rPr>
                        <a:t>HORA</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800">
                          <a:effectLst/>
                        </a:rPr>
                        <a:t>PRÁCTICAS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800">
                          <a:effectLst/>
                        </a:rPr>
                        <a:t>PROFESORES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800">
                          <a:effectLst/>
                        </a:rPr>
                        <a:t>Duración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387026296"/>
                  </a:ext>
                </a:extLst>
              </a:tr>
              <a:tr h="237290">
                <a:tc>
                  <a:txBody>
                    <a:bodyPr/>
                    <a:lstStyle/>
                    <a:p>
                      <a:pPr algn="ctr">
                        <a:lnSpc>
                          <a:spcPct val="115000"/>
                        </a:lnSpc>
                        <a:spcAft>
                          <a:spcPts val="0"/>
                        </a:spcAft>
                      </a:pPr>
                      <a:r>
                        <a:rPr lang="es-ES" sz="800">
                          <a:effectLst/>
                        </a:rPr>
                        <a:t>Lunes a viernes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800" dirty="0">
                          <a:effectLst/>
                        </a:rPr>
                        <a:t>08:00 – 13:30</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800">
                          <a:effectLst/>
                        </a:rPr>
                        <a:t>Práctica Sala U. Arritmias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800">
                          <a:effectLst/>
                        </a:rPr>
                        <a:t>Unidad Arritmias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800" dirty="0">
                          <a:effectLst/>
                        </a:rPr>
                        <a:t>5 h, 30 min</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4153827738"/>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879894850"/>
              </p:ext>
            </p:extLst>
          </p:nvPr>
        </p:nvGraphicFramePr>
        <p:xfrm>
          <a:off x="1" y="857088"/>
          <a:ext cx="5219698" cy="6049015"/>
        </p:xfrm>
        <a:graphic>
          <a:graphicData uri="http://schemas.openxmlformats.org/drawingml/2006/table">
            <a:tbl>
              <a:tblPr>
                <a:tableStyleId>{5C22544A-7EE6-4342-B048-85BDC9FD1C3A}</a:tableStyleId>
              </a:tblPr>
              <a:tblGrid>
                <a:gridCol w="789083">
                  <a:extLst>
                    <a:ext uri="{9D8B030D-6E8A-4147-A177-3AD203B41FA5}">
                      <a16:colId xmlns:a16="http://schemas.microsoft.com/office/drawing/2014/main" val="212262581"/>
                    </a:ext>
                  </a:extLst>
                </a:gridCol>
                <a:gridCol w="655368">
                  <a:extLst>
                    <a:ext uri="{9D8B030D-6E8A-4147-A177-3AD203B41FA5}">
                      <a16:colId xmlns:a16="http://schemas.microsoft.com/office/drawing/2014/main" val="3800789172"/>
                    </a:ext>
                  </a:extLst>
                </a:gridCol>
                <a:gridCol w="1886181">
                  <a:extLst>
                    <a:ext uri="{9D8B030D-6E8A-4147-A177-3AD203B41FA5}">
                      <a16:colId xmlns:a16="http://schemas.microsoft.com/office/drawing/2014/main" val="2790423271"/>
                    </a:ext>
                  </a:extLst>
                </a:gridCol>
                <a:gridCol w="1097280">
                  <a:extLst>
                    <a:ext uri="{9D8B030D-6E8A-4147-A177-3AD203B41FA5}">
                      <a16:colId xmlns:a16="http://schemas.microsoft.com/office/drawing/2014/main" val="3924548040"/>
                    </a:ext>
                  </a:extLst>
                </a:gridCol>
                <a:gridCol w="791786">
                  <a:extLst>
                    <a:ext uri="{9D8B030D-6E8A-4147-A177-3AD203B41FA5}">
                      <a16:colId xmlns:a16="http://schemas.microsoft.com/office/drawing/2014/main" val="280092188"/>
                    </a:ext>
                  </a:extLst>
                </a:gridCol>
              </a:tblGrid>
              <a:tr h="202808">
                <a:tc>
                  <a:txBody>
                    <a:bodyPr/>
                    <a:lstStyle/>
                    <a:p>
                      <a:pPr algn="ctr">
                        <a:lnSpc>
                          <a:spcPct val="115000"/>
                        </a:lnSpc>
                        <a:spcAft>
                          <a:spcPts val="0"/>
                        </a:spcAft>
                      </a:pPr>
                      <a:r>
                        <a:rPr lang="es-ES" sz="1400" b="1" dirty="0">
                          <a:effectLst/>
                        </a:rPr>
                        <a:t>1ª SEMANA</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400" b="1" dirty="0">
                          <a:effectLst/>
                        </a:rPr>
                        <a:t>HORA</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400" b="1" dirty="0">
                          <a:effectLst/>
                        </a:rPr>
                        <a:t>CONTENIDOS</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400" b="1" dirty="0">
                          <a:effectLst/>
                        </a:rPr>
                        <a:t>PROFESORES</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400" b="1" dirty="0">
                          <a:effectLst/>
                        </a:rPr>
                        <a:t>Duración</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380977724"/>
                  </a:ext>
                </a:extLst>
              </a:tr>
              <a:tr h="304438">
                <a:tc>
                  <a:txBody>
                    <a:bodyPr/>
                    <a:lstStyle/>
                    <a:p>
                      <a:pPr algn="ctr">
                        <a:lnSpc>
                          <a:spcPct val="115000"/>
                        </a:lnSpc>
                        <a:spcAft>
                          <a:spcPts val="0"/>
                        </a:spcAft>
                      </a:pPr>
                      <a:r>
                        <a:rPr lang="es-ES" sz="1200" b="1" dirty="0">
                          <a:effectLst/>
                        </a:rPr>
                        <a:t>Lunes</a:t>
                      </a:r>
                      <a:endParaRPr lang="es-ES" sz="1400" b="1" dirty="0">
                        <a:effectLst/>
                      </a:endParaRPr>
                    </a:p>
                    <a:p>
                      <a:pPr algn="ctr">
                        <a:lnSpc>
                          <a:spcPct val="115000"/>
                        </a:lnSpc>
                        <a:spcAft>
                          <a:spcPts val="0"/>
                        </a:spcAft>
                      </a:pPr>
                      <a:r>
                        <a:rPr lang="es-ES" sz="1200" b="1" dirty="0">
                          <a:effectLst/>
                        </a:rPr>
                        <a:t> </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13:30 – 14:15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dirty="0">
                          <a:effectLst/>
                        </a:rPr>
                        <a:t>Presentación de Curso; Objetivos</a:t>
                      </a:r>
                      <a:endParaRPr lang="es-ES" sz="1200" dirty="0">
                        <a:effectLst/>
                      </a:endParaRPr>
                    </a:p>
                    <a:p>
                      <a:pPr algn="ctr">
                        <a:lnSpc>
                          <a:spcPct val="115000"/>
                        </a:lnSpc>
                        <a:spcAft>
                          <a:spcPts val="0"/>
                        </a:spcAft>
                      </a:pPr>
                      <a:r>
                        <a:rPr lang="es-ES" sz="1100" dirty="0">
                          <a:effectLst/>
                        </a:rPr>
                        <a:t>La Unidad de arritmias hoy en día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00" dirty="0">
                          <a:effectLst/>
                        </a:rPr>
                        <a:t>Dr. JM Rubio</a:t>
                      </a:r>
                      <a:endParaRPr lang="es-ES" sz="1050" dirty="0">
                        <a:effectLst/>
                      </a:endParaRPr>
                    </a:p>
                    <a:p>
                      <a:pPr algn="ctr">
                        <a:lnSpc>
                          <a:spcPct val="115000"/>
                        </a:lnSpc>
                        <a:spcAft>
                          <a:spcPts val="0"/>
                        </a:spcAft>
                      </a:pPr>
                      <a:r>
                        <a:rPr lang="es-ES" sz="1000" dirty="0">
                          <a:effectLst/>
                        </a:rPr>
                        <a:t>Dra. Paloma Rodríguez</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45 min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1655086630"/>
                  </a:ext>
                </a:extLst>
              </a:tr>
              <a:tr h="125224">
                <a:tc>
                  <a:txBody>
                    <a:bodyPr/>
                    <a:lstStyle/>
                    <a:p>
                      <a:pPr algn="ctr">
                        <a:lnSpc>
                          <a:spcPct val="115000"/>
                        </a:lnSpc>
                        <a:spcAft>
                          <a:spcPts val="0"/>
                        </a:spcAft>
                      </a:pPr>
                      <a:r>
                        <a:rPr lang="es-ES" sz="1200" b="1" dirty="0">
                          <a:effectLst/>
                        </a:rPr>
                        <a:t> </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14:15 – 15:00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dirty="0">
                          <a:effectLst/>
                        </a:rPr>
                        <a:t>Anatomía Cardiaca</a:t>
                      </a:r>
                    </a:p>
                    <a:p>
                      <a:pPr algn="ctr">
                        <a:lnSpc>
                          <a:spcPct val="115000"/>
                        </a:lnSpc>
                        <a:spcAft>
                          <a:spcPts val="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00">
                          <a:effectLst/>
                        </a:rPr>
                        <a:t>Dr. JM Rubio</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45 min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3545743890"/>
                  </a:ext>
                </a:extLst>
              </a:tr>
              <a:tr h="250447">
                <a:tc>
                  <a:txBody>
                    <a:bodyPr/>
                    <a:lstStyle/>
                    <a:p>
                      <a:pPr algn="ctr">
                        <a:lnSpc>
                          <a:spcPct val="115000"/>
                        </a:lnSpc>
                        <a:spcAft>
                          <a:spcPts val="0"/>
                        </a:spcAft>
                      </a:pPr>
                      <a:r>
                        <a:rPr lang="es-ES" sz="1200" b="1" dirty="0">
                          <a:effectLst/>
                        </a:rPr>
                        <a:t> </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15:30 – 18:00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dirty="0">
                          <a:effectLst/>
                        </a:rPr>
                        <a:t>Seguimiento Programación de Marcapasos</a:t>
                      </a:r>
                      <a:r>
                        <a:rPr lang="es-ES" sz="1100" baseline="0" dirty="0">
                          <a:effectLst/>
                        </a:rPr>
                        <a:t> (1)</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00" dirty="0">
                          <a:effectLst/>
                        </a:rPr>
                        <a:t>Técnico Producto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150 min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4209888091"/>
                  </a:ext>
                </a:extLst>
              </a:tr>
              <a:tr h="125224">
                <a:tc>
                  <a:txBody>
                    <a:bodyPr/>
                    <a:lstStyle/>
                    <a:p>
                      <a:pPr algn="ctr">
                        <a:lnSpc>
                          <a:spcPct val="115000"/>
                        </a:lnSpc>
                        <a:spcAft>
                          <a:spcPts val="0"/>
                        </a:spcAft>
                      </a:pPr>
                      <a:r>
                        <a:rPr lang="es-ES" sz="1200" b="1" dirty="0">
                          <a:effectLst/>
                        </a:rPr>
                        <a:t>Martes</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13:30 – 14:15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dirty="0">
                          <a:effectLst/>
                        </a:rPr>
                        <a:t>Electrofisiología básica (I)</a:t>
                      </a:r>
                    </a:p>
                    <a:p>
                      <a:pPr algn="ctr">
                        <a:lnSpc>
                          <a:spcPct val="115000"/>
                        </a:lnSpc>
                        <a:spcAft>
                          <a:spcPts val="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00" dirty="0">
                          <a:effectLst/>
                        </a:rPr>
                        <a:t>Dr. JM Rubio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45 min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471979662"/>
                  </a:ext>
                </a:extLst>
              </a:tr>
              <a:tr h="125224">
                <a:tc>
                  <a:txBody>
                    <a:bodyPr/>
                    <a:lstStyle/>
                    <a:p>
                      <a:pPr algn="ctr">
                        <a:lnSpc>
                          <a:spcPct val="115000"/>
                        </a:lnSpc>
                        <a:spcAft>
                          <a:spcPts val="0"/>
                        </a:spcAft>
                      </a:pPr>
                      <a:r>
                        <a:rPr lang="es-ES" sz="1200" b="1" dirty="0">
                          <a:effectLst/>
                        </a:rPr>
                        <a:t> </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14:15 – 15:00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dirty="0">
                          <a:effectLst/>
                        </a:rPr>
                        <a:t>Radio diagnóstico</a:t>
                      </a:r>
                    </a:p>
                    <a:p>
                      <a:pPr algn="ctr">
                        <a:lnSpc>
                          <a:spcPct val="115000"/>
                        </a:lnSpc>
                        <a:spcAft>
                          <a:spcPts val="0"/>
                        </a:spcAft>
                      </a:pPr>
                      <a:r>
                        <a:rPr lang="es-ES" sz="1100" dirty="0">
                          <a:effectLst/>
                        </a:rPr>
                        <a:t>Radio protección</a:t>
                      </a:r>
                    </a:p>
                  </a:txBody>
                  <a:tcPr marL="31760" marR="31760" marT="0" marB="0" anchor="ctr"/>
                </a:tc>
                <a:tc>
                  <a:txBody>
                    <a:bodyPr/>
                    <a:lstStyle/>
                    <a:p>
                      <a:pPr algn="ctr">
                        <a:lnSpc>
                          <a:spcPct val="115000"/>
                        </a:lnSpc>
                        <a:spcAft>
                          <a:spcPts val="0"/>
                        </a:spcAft>
                      </a:pPr>
                      <a:r>
                        <a:rPr lang="es-ES" sz="1000" dirty="0">
                          <a:effectLst/>
                        </a:rPr>
                        <a:t>Dra. L Bravo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45 min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075193028"/>
                  </a:ext>
                </a:extLst>
              </a:tr>
              <a:tr h="250447">
                <a:tc>
                  <a:txBody>
                    <a:bodyPr/>
                    <a:lstStyle/>
                    <a:p>
                      <a:pPr algn="ctr">
                        <a:lnSpc>
                          <a:spcPct val="115000"/>
                        </a:lnSpc>
                        <a:spcAft>
                          <a:spcPts val="0"/>
                        </a:spcAft>
                      </a:pPr>
                      <a:r>
                        <a:rPr lang="es-ES" sz="1200" b="1" dirty="0">
                          <a:effectLst/>
                        </a:rPr>
                        <a:t> </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15:30 – 18:00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dirty="0">
                          <a:effectLst/>
                        </a:rPr>
                        <a:t>Seguimiento Programación de Marcapaso</a:t>
                      </a:r>
                      <a:r>
                        <a:rPr lang="es-ES" sz="1100" baseline="0" dirty="0">
                          <a:effectLst/>
                        </a:rPr>
                        <a:t> (2)</a:t>
                      </a:r>
                      <a:endParaRPr lang="es-ES" sz="1100" dirty="0">
                        <a:effectLst/>
                      </a:endParaRPr>
                    </a:p>
                  </a:txBody>
                  <a:tcPr marL="31760" marR="31760" marT="0" marB="0" anchor="ctr"/>
                </a:tc>
                <a:tc>
                  <a:txBody>
                    <a:bodyPr/>
                    <a:lstStyle/>
                    <a:p>
                      <a:pPr algn="ctr">
                        <a:lnSpc>
                          <a:spcPct val="115000"/>
                        </a:lnSpc>
                        <a:spcAft>
                          <a:spcPts val="0"/>
                        </a:spcAft>
                      </a:pPr>
                      <a:r>
                        <a:rPr lang="es-ES" sz="1000" dirty="0">
                          <a:effectLst/>
                        </a:rPr>
                        <a:t>Técnico Producto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150 min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926142568"/>
                  </a:ext>
                </a:extLst>
              </a:tr>
              <a:tr h="125224">
                <a:tc>
                  <a:txBody>
                    <a:bodyPr/>
                    <a:lstStyle/>
                    <a:p>
                      <a:pPr algn="ctr">
                        <a:lnSpc>
                          <a:spcPct val="115000"/>
                        </a:lnSpc>
                        <a:spcAft>
                          <a:spcPts val="0"/>
                        </a:spcAft>
                      </a:pPr>
                      <a:r>
                        <a:rPr lang="es-ES" sz="1200" b="1" dirty="0">
                          <a:effectLst/>
                        </a:rPr>
                        <a:t>Miércoles</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13:30 – 14:15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dirty="0">
                          <a:effectLst/>
                        </a:rPr>
                        <a:t>Electrofisiología básica (II)</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00" dirty="0">
                          <a:effectLst/>
                        </a:rPr>
                        <a:t>Dr. JM Rubio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45 min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3034389096"/>
                  </a:ext>
                </a:extLst>
              </a:tr>
              <a:tr h="125224">
                <a:tc>
                  <a:txBody>
                    <a:bodyPr/>
                    <a:lstStyle/>
                    <a:p>
                      <a:pPr algn="ctr">
                        <a:lnSpc>
                          <a:spcPct val="115000"/>
                        </a:lnSpc>
                        <a:spcAft>
                          <a:spcPts val="0"/>
                        </a:spcAft>
                      </a:pPr>
                      <a:r>
                        <a:rPr lang="es-ES" sz="1200" b="1" dirty="0">
                          <a:effectLst/>
                        </a:rPr>
                        <a:t> </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14:15 – 15:00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dirty="0">
                          <a:effectLst/>
                        </a:rPr>
                        <a:t>Electrofisiología básica (III)</a:t>
                      </a:r>
                    </a:p>
                  </a:txBody>
                  <a:tcPr marL="31760" marR="31760" marT="0" marB="0" anchor="ctr"/>
                </a:tc>
                <a:tc>
                  <a:txBody>
                    <a:bodyPr/>
                    <a:lstStyle/>
                    <a:p>
                      <a:pPr algn="ctr">
                        <a:lnSpc>
                          <a:spcPct val="115000"/>
                        </a:lnSpc>
                        <a:spcAft>
                          <a:spcPts val="0"/>
                        </a:spcAft>
                      </a:pPr>
                      <a:r>
                        <a:rPr lang="es-ES" sz="1000" dirty="0">
                          <a:effectLst/>
                        </a:rPr>
                        <a:t>Dr. JM Rubio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45 min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148324409"/>
                  </a:ext>
                </a:extLst>
              </a:tr>
              <a:tr h="250447">
                <a:tc>
                  <a:txBody>
                    <a:bodyPr/>
                    <a:lstStyle/>
                    <a:p>
                      <a:pPr algn="ctr">
                        <a:lnSpc>
                          <a:spcPct val="115000"/>
                        </a:lnSpc>
                        <a:spcAft>
                          <a:spcPts val="0"/>
                        </a:spcAft>
                      </a:pPr>
                      <a:r>
                        <a:rPr lang="es-ES" sz="1200" b="1" dirty="0">
                          <a:effectLst/>
                        </a:rPr>
                        <a:t> </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15:30 – 18:00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dirty="0">
                          <a:effectLst/>
                        </a:rPr>
                        <a:t>Seguimiento Programación de Marcapasos</a:t>
                      </a:r>
                      <a:r>
                        <a:rPr lang="es-ES" sz="1100" baseline="0" dirty="0">
                          <a:effectLst/>
                        </a:rPr>
                        <a:t> (3)</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00" dirty="0">
                          <a:effectLst/>
                        </a:rPr>
                        <a:t>Técnico Producto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150 min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1592977540"/>
                  </a:ext>
                </a:extLst>
              </a:tr>
              <a:tr h="125224">
                <a:tc>
                  <a:txBody>
                    <a:bodyPr/>
                    <a:lstStyle/>
                    <a:p>
                      <a:pPr algn="ctr">
                        <a:lnSpc>
                          <a:spcPct val="115000"/>
                        </a:lnSpc>
                        <a:spcAft>
                          <a:spcPts val="0"/>
                        </a:spcAft>
                      </a:pPr>
                      <a:r>
                        <a:rPr lang="es-ES" sz="1200" b="1" dirty="0">
                          <a:effectLst/>
                        </a:rPr>
                        <a:t>Jueves</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13:30 – 14:15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dirty="0">
                          <a:effectLst/>
                        </a:rPr>
                        <a:t>Fármacos </a:t>
                      </a:r>
                      <a:r>
                        <a:rPr lang="es-ES" sz="1100" dirty="0" err="1">
                          <a:effectLst/>
                        </a:rPr>
                        <a:t>antiarrítmicos</a:t>
                      </a:r>
                      <a:endParaRPr lang="es-ES" sz="1100" dirty="0">
                        <a:effectLst/>
                      </a:endParaRPr>
                    </a:p>
                  </a:txBody>
                  <a:tcPr marL="31760" marR="31760" marT="0" marB="0" anchor="ctr"/>
                </a:tc>
                <a:tc>
                  <a:txBody>
                    <a:bodyPr/>
                    <a:lstStyle/>
                    <a:p>
                      <a:pPr algn="ctr">
                        <a:lnSpc>
                          <a:spcPct val="115000"/>
                        </a:lnSpc>
                        <a:spcAft>
                          <a:spcPts val="0"/>
                        </a:spcAft>
                      </a:pPr>
                      <a:r>
                        <a:rPr lang="es-ES" sz="1000" dirty="0">
                          <a:effectLst/>
                        </a:rPr>
                        <a:t>Dr. JM Rubio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45 min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272850493"/>
                  </a:ext>
                </a:extLst>
              </a:tr>
              <a:tr h="212789">
                <a:tc>
                  <a:txBody>
                    <a:bodyPr/>
                    <a:lstStyle/>
                    <a:p>
                      <a:pPr algn="ctr">
                        <a:lnSpc>
                          <a:spcPct val="115000"/>
                        </a:lnSpc>
                        <a:spcAft>
                          <a:spcPts val="0"/>
                        </a:spcAft>
                      </a:pPr>
                      <a:r>
                        <a:rPr lang="es-ES" sz="1200" b="1" dirty="0">
                          <a:effectLst/>
                        </a:rPr>
                        <a:t> </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1000"/>
                        </a:spcAft>
                      </a:pPr>
                      <a:r>
                        <a:rPr lang="es-ES" sz="1050" dirty="0">
                          <a:effectLst/>
                        </a:rPr>
                        <a:t>14:15 – 15:00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1000"/>
                        </a:spcAft>
                      </a:pPr>
                      <a:r>
                        <a:rPr lang="es-ES" sz="1100" dirty="0">
                          <a:effectLst/>
                        </a:rPr>
                        <a:t>Analgesia y sedación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1000"/>
                        </a:spcAft>
                      </a:pPr>
                      <a:r>
                        <a:rPr lang="es-ES" sz="1000" dirty="0">
                          <a:effectLst/>
                        </a:rPr>
                        <a:t>DUE E Serrano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1000"/>
                        </a:spcAft>
                      </a:pPr>
                      <a:r>
                        <a:rPr lang="es-ES" sz="1200">
                          <a:effectLst/>
                        </a:rPr>
                        <a:t>45 min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3141184850"/>
                  </a:ext>
                </a:extLst>
              </a:tr>
              <a:tr h="250447">
                <a:tc>
                  <a:txBody>
                    <a:bodyPr/>
                    <a:lstStyle/>
                    <a:p>
                      <a:pPr algn="ctr">
                        <a:lnSpc>
                          <a:spcPct val="115000"/>
                        </a:lnSpc>
                        <a:spcAft>
                          <a:spcPts val="0"/>
                        </a:spcAft>
                      </a:pPr>
                      <a:r>
                        <a:rPr lang="es-ES" sz="1200" b="1" dirty="0">
                          <a:effectLst/>
                        </a:rPr>
                        <a:t> </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1000"/>
                        </a:spcAft>
                      </a:pPr>
                      <a:r>
                        <a:rPr lang="es-ES" sz="1050" dirty="0">
                          <a:effectLst/>
                        </a:rPr>
                        <a:t>15:30 – 18:00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1000"/>
                        </a:spcAft>
                      </a:pPr>
                      <a:r>
                        <a:rPr lang="es-ES" sz="1100" dirty="0">
                          <a:effectLst/>
                        </a:rPr>
                        <a:t>Seguimiento Programación de Marcapasos</a:t>
                      </a:r>
                      <a:r>
                        <a:rPr lang="es-ES" sz="1100" baseline="0" dirty="0">
                          <a:effectLst/>
                        </a:rPr>
                        <a:t> (4)</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1000"/>
                        </a:spcAft>
                      </a:pPr>
                      <a:r>
                        <a:rPr lang="es-ES" sz="1000" dirty="0">
                          <a:effectLst/>
                        </a:rPr>
                        <a:t>Técnico Producto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1000"/>
                        </a:spcAft>
                      </a:pPr>
                      <a:r>
                        <a:rPr lang="es-ES" sz="1200" dirty="0">
                          <a:effectLst/>
                        </a:rPr>
                        <a:t>150 min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1132717239"/>
                  </a:ext>
                </a:extLst>
              </a:tr>
              <a:tr h="125224">
                <a:tc>
                  <a:txBody>
                    <a:bodyPr/>
                    <a:lstStyle/>
                    <a:p>
                      <a:pPr algn="ctr">
                        <a:lnSpc>
                          <a:spcPct val="115000"/>
                        </a:lnSpc>
                        <a:spcAft>
                          <a:spcPts val="0"/>
                        </a:spcAft>
                      </a:pPr>
                      <a:r>
                        <a:rPr lang="es-ES" sz="1200" b="1" dirty="0">
                          <a:effectLst/>
                        </a:rPr>
                        <a:t>Viernes</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13:30 – 14:15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dirty="0">
                          <a:effectLst/>
                        </a:rPr>
                        <a:t>Accesos vasculares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00" dirty="0">
                          <a:effectLst/>
                        </a:rPr>
                        <a:t>DUE Pedro P Pérez</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45 min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1015298347"/>
                  </a:ext>
                </a:extLst>
              </a:tr>
              <a:tr h="125224">
                <a:tc>
                  <a:txBody>
                    <a:bodyPr/>
                    <a:lstStyle/>
                    <a:p>
                      <a:pPr algn="ctr">
                        <a:lnSpc>
                          <a:spcPct val="115000"/>
                        </a:lnSpc>
                        <a:spcAft>
                          <a:spcPts val="1000"/>
                        </a:spcAft>
                      </a:pPr>
                      <a:r>
                        <a:rPr lang="es-ES" sz="1200" b="1" dirty="0">
                          <a:effectLst/>
                        </a:rPr>
                        <a:t> </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1000"/>
                        </a:spcAft>
                      </a:pPr>
                      <a:r>
                        <a:rPr lang="es-ES" sz="1050" dirty="0">
                          <a:effectLst/>
                        </a:rPr>
                        <a:t>14:15 – 15:00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1000"/>
                        </a:spcAft>
                      </a:pPr>
                      <a:r>
                        <a:rPr lang="es-ES" sz="1100" dirty="0">
                          <a:effectLst/>
                        </a:rPr>
                        <a:t>Complicaciones en la Unidad Arritmias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1000"/>
                        </a:spcAft>
                      </a:pPr>
                      <a:r>
                        <a:rPr lang="es-ES" sz="1000" dirty="0">
                          <a:effectLst/>
                        </a:rPr>
                        <a:t>Dr. JM Rubio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1000"/>
                        </a:spcAft>
                      </a:pPr>
                      <a:r>
                        <a:rPr lang="es-ES" sz="1200" dirty="0">
                          <a:effectLst/>
                        </a:rPr>
                        <a:t>45 min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560329027"/>
                  </a:ext>
                </a:extLst>
              </a:tr>
            </a:tbl>
          </a:graphicData>
        </a:graphic>
      </p:graphicFrame>
      <p:sp>
        <p:nvSpPr>
          <p:cNvPr id="5" name="CuadroTexto 4"/>
          <p:cNvSpPr txBox="1"/>
          <p:nvPr/>
        </p:nvSpPr>
        <p:spPr>
          <a:xfrm>
            <a:off x="0" y="0"/>
            <a:ext cx="5219700" cy="369332"/>
          </a:xfrm>
          <a:prstGeom prst="rect">
            <a:avLst/>
          </a:prstGeom>
          <a:solidFill>
            <a:srgbClr val="00B2A9"/>
          </a:solidFill>
          <a:ln>
            <a:solidFill>
              <a:srgbClr val="0070C0"/>
            </a:solidFill>
          </a:ln>
        </p:spPr>
        <p:txBody>
          <a:bodyPr wrap="square" rtlCol="0">
            <a:spAutoFit/>
          </a:bodyPr>
          <a:lstStyle/>
          <a:p>
            <a:pPr algn="ctr"/>
            <a:r>
              <a:rPr lang="es-ES" sz="1800" dirty="0">
                <a:solidFill>
                  <a:schemeClr val="bg1"/>
                </a:solidFill>
                <a:effectLst>
                  <a:outerShdw blurRad="38100" dist="38100" dir="2700000" algn="tl">
                    <a:srgbClr val="000000">
                      <a:alpha val="43137"/>
                    </a:srgbClr>
                  </a:outerShdw>
                </a:effectLst>
              </a:rPr>
              <a:t>PRIMERA SEMANA</a:t>
            </a:r>
          </a:p>
        </p:txBody>
      </p:sp>
    </p:spTree>
    <p:extLst>
      <p:ext uri="{BB962C8B-B14F-4D97-AF65-F5344CB8AC3E}">
        <p14:creationId xmlns:p14="http://schemas.microsoft.com/office/powerpoint/2010/main" val="2405404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205477517"/>
              </p:ext>
            </p:extLst>
          </p:nvPr>
        </p:nvGraphicFramePr>
        <p:xfrm>
          <a:off x="155448" y="405902"/>
          <a:ext cx="4873751" cy="383838"/>
        </p:xfrm>
        <a:graphic>
          <a:graphicData uri="http://schemas.openxmlformats.org/drawingml/2006/table">
            <a:tbl>
              <a:tblPr>
                <a:tableStyleId>{5C22544A-7EE6-4342-B048-85BDC9FD1C3A}</a:tableStyleId>
              </a:tblPr>
              <a:tblGrid>
                <a:gridCol w="974456">
                  <a:extLst>
                    <a:ext uri="{9D8B030D-6E8A-4147-A177-3AD203B41FA5}">
                      <a16:colId xmlns:a16="http://schemas.microsoft.com/office/drawing/2014/main" val="847810973"/>
                    </a:ext>
                  </a:extLst>
                </a:gridCol>
                <a:gridCol w="836441">
                  <a:extLst>
                    <a:ext uri="{9D8B030D-6E8A-4147-A177-3AD203B41FA5}">
                      <a16:colId xmlns:a16="http://schemas.microsoft.com/office/drawing/2014/main" val="1594714858"/>
                    </a:ext>
                  </a:extLst>
                </a:gridCol>
                <a:gridCol w="1392430">
                  <a:extLst>
                    <a:ext uri="{9D8B030D-6E8A-4147-A177-3AD203B41FA5}">
                      <a16:colId xmlns:a16="http://schemas.microsoft.com/office/drawing/2014/main" val="2324004067"/>
                    </a:ext>
                  </a:extLst>
                </a:gridCol>
                <a:gridCol w="1044200">
                  <a:extLst>
                    <a:ext uri="{9D8B030D-6E8A-4147-A177-3AD203B41FA5}">
                      <a16:colId xmlns:a16="http://schemas.microsoft.com/office/drawing/2014/main" val="4228530640"/>
                    </a:ext>
                  </a:extLst>
                </a:gridCol>
                <a:gridCol w="626224">
                  <a:extLst>
                    <a:ext uri="{9D8B030D-6E8A-4147-A177-3AD203B41FA5}">
                      <a16:colId xmlns:a16="http://schemas.microsoft.com/office/drawing/2014/main" val="794044697"/>
                    </a:ext>
                  </a:extLst>
                </a:gridCol>
              </a:tblGrid>
              <a:tr h="146548">
                <a:tc>
                  <a:txBody>
                    <a:bodyPr/>
                    <a:lstStyle/>
                    <a:p>
                      <a:pPr algn="ctr">
                        <a:lnSpc>
                          <a:spcPct val="115000"/>
                        </a:lnSpc>
                        <a:spcAft>
                          <a:spcPts val="0"/>
                        </a:spcAft>
                      </a:pPr>
                      <a:r>
                        <a:rPr lang="es-ES" sz="800" dirty="0">
                          <a:effectLst/>
                        </a:rPr>
                        <a:t>2ª SEMANA</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800">
                          <a:effectLst/>
                        </a:rPr>
                        <a:t>HORA</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800">
                          <a:effectLst/>
                        </a:rPr>
                        <a:t>PRÁCTICAS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800">
                          <a:effectLst/>
                        </a:rPr>
                        <a:t>PROFESORES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800">
                          <a:effectLst/>
                        </a:rPr>
                        <a:t>Duración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387026296"/>
                  </a:ext>
                </a:extLst>
              </a:tr>
              <a:tr h="237290">
                <a:tc>
                  <a:txBody>
                    <a:bodyPr/>
                    <a:lstStyle/>
                    <a:p>
                      <a:pPr algn="ctr">
                        <a:lnSpc>
                          <a:spcPct val="115000"/>
                        </a:lnSpc>
                        <a:spcAft>
                          <a:spcPts val="0"/>
                        </a:spcAft>
                      </a:pPr>
                      <a:r>
                        <a:rPr lang="es-ES" sz="800">
                          <a:effectLst/>
                        </a:rPr>
                        <a:t>Lunes a viernes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800" dirty="0">
                          <a:effectLst/>
                        </a:rPr>
                        <a:t>08:00 – 13:30</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800">
                          <a:effectLst/>
                        </a:rPr>
                        <a:t>Práctica Sala U. Arritmias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800">
                          <a:effectLst/>
                        </a:rPr>
                        <a:t>Unidad Arritmias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800" dirty="0">
                          <a:effectLst/>
                        </a:rPr>
                        <a:t>5 h, 30 min</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4153827738"/>
                  </a:ext>
                </a:extLst>
              </a:tr>
            </a:tbl>
          </a:graphicData>
        </a:graphic>
      </p:graphicFrame>
      <p:sp>
        <p:nvSpPr>
          <p:cNvPr id="3" name="CuadroTexto 2"/>
          <p:cNvSpPr txBox="1"/>
          <p:nvPr/>
        </p:nvSpPr>
        <p:spPr>
          <a:xfrm>
            <a:off x="0" y="0"/>
            <a:ext cx="5219700" cy="369332"/>
          </a:xfrm>
          <a:prstGeom prst="rect">
            <a:avLst/>
          </a:prstGeom>
          <a:solidFill>
            <a:srgbClr val="00B2A9"/>
          </a:solidFill>
          <a:ln>
            <a:solidFill>
              <a:srgbClr val="0070C0"/>
            </a:solidFill>
          </a:ln>
        </p:spPr>
        <p:txBody>
          <a:bodyPr wrap="square" rtlCol="0">
            <a:spAutoFit/>
          </a:bodyPr>
          <a:lstStyle/>
          <a:p>
            <a:pPr algn="ctr"/>
            <a:r>
              <a:rPr lang="es-ES" sz="1800" dirty="0">
                <a:solidFill>
                  <a:schemeClr val="bg1"/>
                </a:solidFill>
                <a:effectLst>
                  <a:outerShdw blurRad="38100" dist="38100" dir="2700000" algn="tl">
                    <a:srgbClr val="000000">
                      <a:alpha val="43137"/>
                    </a:srgbClr>
                  </a:outerShdw>
                </a:effectLst>
              </a:rPr>
              <a:t>SEGUNDA SEMANA</a:t>
            </a:r>
          </a:p>
        </p:txBody>
      </p:sp>
      <p:graphicFrame>
        <p:nvGraphicFramePr>
          <p:cNvPr id="4" name="Tabla 3"/>
          <p:cNvGraphicFramePr>
            <a:graphicFrameLocks noGrp="1"/>
          </p:cNvGraphicFramePr>
          <p:nvPr>
            <p:extLst>
              <p:ext uri="{D42A27DB-BD31-4B8C-83A1-F6EECF244321}">
                <p14:modId xmlns:p14="http://schemas.microsoft.com/office/powerpoint/2010/main" val="3438163905"/>
              </p:ext>
            </p:extLst>
          </p:nvPr>
        </p:nvGraphicFramePr>
        <p:xfrm>
          <a:off x="44612" y="1005057"/>
          <a:ext cx="5175088" cy="5660332"/>
        </p:xfrm>
        <a:graphic>
          <a:graphicData uri="http://schemas.openxmlformats.org/drawingml/2006/table">
            <a:tbl>
              <a:tblPr>
                <a:tableStyleId>{5C22544A-7EE6-4342-B048-85BDC9FD1C3A}</a:tableStyleId>
              </a:tblPr>
              <a:tblGrid>
                <a:gridCol w="699074">
                  <a:extLst>
                    <a:ext uri="{9D8B030D-6E8A-4147-A177-3AD203B41FA5}">
                      <a16:colId xmlns:a16="http://schemas.microsoft.com/office/drawing/2014/main" val="2331319841"/>
                    </a:ext>
                  </a:extLst>
                </a:gridCol>
                <a:gridCol w="779969">
                  <a:extLst>
                    <a:ext uri="{9D8B030D-6E8A-4147-A177-3AD203B41FA5}">
                      <a16:colId xmlns:a16="http://schemas.microsoft.com/office/drawing/2014/main" val="1088108560"/>
                    </a:ext>
                  </a:extLst>
                </a:gridCol>
                <a:gridCol w="1921818">
                  <a:extLst>
                    <a:ext uri="{9D8B030D-6E8A-4147-A177-3AD203B41FA5}">
                      <a16:colId xmlns:a16="http://schemas.microsoft.com/office/drawing/2014/main" val="435463798"/>
                    </a:ext>
                  </a:extLst>
                </a:gridCol>
                <a:gridCol w="1035226">
                  <a:extLst>
                    <a:ext uri="{9D8B030D-6E8A-4147-A177-3AD203B41FA5}">
                      <a16:colId xmlns:a16="http://schemas.microsoft.com/office/drawing/2014/main" val="2139974400"/>
                    </a:ext>
                  </a:extLst>
                </a:gridCol>
                <a:gridCol w="739001">
                  <a:extLst>
                    <a:ext uri="{9D8B030D-6E8A-4147-A177-3AD203B41FA5}">
                      <a16:colId xmlns:a16="http://schemas.microsoft.com/office/drawing/2014/main" val="2255841884"/>
                    </a:ext>
                  </a:extLst>
                </a:gridCol>
              </a:tblGrid>
              <a:tr h="275492">
                <a:tc>
                  <a:txBody>
                    <a:bodyPr/>
                    <a:lstStyle/>
                    <a:p>
                      <a:pPr algn="ctr">
                        <a:lnSpc>
                          <a:spcPct val="115000"/>
                        </a:lnSpc>
                        <a:spcAft>
                          <a:spcPts val="0"/>
                        </a:spcAft>
                      </a:pPr>
                      <a:r>
                        <a:rPr lang="es-ES" sz="1200" b="1" dirty="0">
                          <a:effectLst/>
                        </a:rPr>
                        <a:t>2ª SEMANA</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b="1" dirty="0">
                          <a:effectLst/>
                        </a:rPr>
                        <a:t>HORA</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b="1" dirty="0">
                          <a:effectLst/>
                        </a:rPr>
                        <a:t>CONTENIDOS</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b="1" dirty="0">
                          <a:effectLst/>
                        </a:rPr>
                        <a:t>PROFESOR</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b="1" dirty="0">
                          <a:effectLst/>
                        </a:rPr>
                        <a:t> </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306360436"/>
                  </a:ext>
                </a:extLst>
              </a:tr>
              <a:tr h="315781">
                <a:tc>
                  <a:txBody>
                    <a:bodyPr/>
                    <a:lstStyle/>
                    <a:p>
                      <a:pPr algn="ctr">
                        <a:lnSpc>
                          <a:spcPct val="115000"/>
                        </a:lnSpc>
                        <a:spcAft>
                          <a:spcPts val="0"/>
                        </a:spcAft>
                      </a:pPr>
                      <a:r>
                        <a:rPr lang="es-ES" sz="1200" b="1" dirty="0">
                          <a:effectLst/>
                        </a:rPr>
                        <a:t>Lunes</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13:30 – 14:15</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Ablación por RF: Bases biofísicas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Dr. JM Rubio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45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3628358636"/>
                  </a:ext>
                </a:extLst>
              </a:tr>
              <a:tr h="150268">
                <a:tc>
                  <a:txBody>
                    <a:bodyPr/>
                    <a:lstStyle/>
                    <a:p>
                      <a:pPr algn="ctr">
                        <a:lnSpc>
                          <a:spcPct val="115000"/>
                        </a:lnSpc>
                        <a:spcAft>
                          <a:spcPts val="0"/>
                        </a:spcAft>
                      </a:pPr>
                      <a:r>
                        <a:rPr lang="es-ES" sz="11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14:15 – 15:00</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Crio ablación: Bases biofísicas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Dr. JM Rubio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45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131056659"/>
                  </a:ext>
                </a:extLst>
              </a:tr>
              <a:tr h="300537">
                <a:tc>
                  <a:txBody>
                    <a:bodyPr/>
                    <a:lstStyle/>
                    <a:p>
                      <a:pPr algn="ctr">
                        <a:lnSpc>
                          <a:spcPct val="115000"/>
                        </a:lnSpc>
                        <a:spcAft>
                          <a:spcPts val="0"/>
                        </a:spcAft>
                      </a:pPr>
                      <a:r>
                        <a:rPr lang="es-ES" sz="11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15:30 – 18:00</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Seguimiento Programación de Desfibriladores. (1)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Técnico Producto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150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3943168606"/>
                  </a:ext>
                </a:extLst>
              </a:tr>
              <a:tr h="300537">
                <a:tc>
                  <a:txBody>
                    <a:bodyPr/>
                    <a:lstStyle/>
                    <a:p>
                      <a:pPr algn="ctr">
                        <a:lnSpc>
                          <a:spcPct val="115000"/>
                        </a:lnSpc>
                        <a:spcAft>
                          <a:spcPts val="0"/>
                        </a:spcAft>
                      </a:pPr>
                      <a:r>
                        <a:rPr lang="es-ES" sz="1200" b="1" dirty="0">
                          <a:effectLst/>
                        </a:rPr>
                        <a:t>Martes</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13:30 – 14:15</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Estudio / Ablación de Taquicardia </a:t>
                      </a:r>
                      <a:r>
                        <a:rPr lang="es-ES" sz="1200" dirty="0" err="1">
                          <a:effectLst/>
                        </a:rPr>
                        <a:t>intranodal</a:t>
                      </a:r>
                      <a:r>
                        <a:rPr lang="es-ES" sz="1200" dirty="0">
                          <a:effectLst/>
                        </a:rPr>
                        <a:t> y del nodo AV</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Dra. L Bravo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45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1265102446"/>
                  </a:ext>
                </a:extLst>
              </a:tr>
              <a:tr h="300537">
                <a:tc>
                  <a:txBody>
                    <a:bodyPr/>
                    <a:lstStyle/>
                    <a:p>
                      <a:pPr algn="ctr">
                        <a:lnSpc>
                          <a:spcPct val="115000"/>
                        </a:lnSpc>
                        <a:spcAft>
                          <a:spcPts val="0"/>
                        </a:spcAft>
                      </a:pPr>
                      <a:r>
                        <a:rPr lang="es-ES" sz="11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14:15 – 15:00</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Estudio / Ablación de vías accesorias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Dra. L Bravo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45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335753580"/>
                  </a:ext>
                </a:extLst>
              </a:tr>
              <a:tr h="300537">
                <a:tc>
                  <a:txBody>
                    <a:bodyPr/>
                    <a:lstStyle/>
                    <a:p>
                      <a:pPr algn="ctr">
                        <a:lnSpc>
                          <a:spcPct val="115000"/>
                        </a:lnSpc>
                        <a:spcAft>
                          <a:spcPts val="0"/>
                        </a:spcAft>
                      </a:pPr>
                      <a:r>
                        <a:rPr lang="es-ES" sz="11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15:30 – 18:00</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Seguimiento Programación de Desfibriladores (2)</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Técnico Producto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150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1723450529"/>
                  </a:ext>
                </a:extLst>
              </a:tr>
              <a:tr h="300537">
                <a:tc>
                  <a:txBody>
                    <a:bodyPr/>
                    <a:lstStyle/>
                    <a:p>
                      <a:pPr algn="ctr">
                        <a:lnSpc>
                          <a:spcPct val="115000"/>
                        </a:lnSpc>
                        <a:spcAft>
                          <a:spcPts val="0"/>
                        </a:spcAft>
                      </a:pPr>
                      <a:r>
                        <a:rPr lang="es-ES" sz="1200" b="1" dirty="0">
                          <a:effectLst/>
                        </a:rPr>
                        <a:t>Miércoles</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13:30 – 14:15</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Estudio y Ablación de Taquicardias auriculares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Dr. F Díaz</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45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377687675"/>
                  </a:ext>
                </a:extLst>
              </a:tr>
              <a:tr h="300537">
                <a:tc>
                  <a:txBody>
                    <a:bodyPr/>
                    <a:lstStyle/>
                    <a:p>
                      <a:pPr algn="ctr">
                        <a:lnSpc>
                          <a:spcPct val="115000"/>
                        </a:lnSpc>
                        <a:spcAft>
                          <a:spcPts val="0"/>
                        </a:spcAft>
                      </a:pPr>
                      <a:r>
                        <a:rPr lang="es-ES" sz="11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14:15 – 15:00</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Estudio y Ablación de </a:t>
                      </a:r>
                      <a:r>
                        <a:rPr lang="es-ES" sz="1200" dirty="0" err="1">
                          <a:effectLst/>
                        </a:rPr>
                        <a:t>flutter</a:t>
                      </a:r>
                      <a:r>
                        <a:rPr lang="es-ES" sz="1200" dirty="0">
                          <a:effectLst/>
                        </a:rPr>
                        <a:t> auricular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Dr. F Díaz</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45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252579345"/>
                  </a:ext>
                </a:extLst>
              </a:tr>
              <a:tr h="300537">
                <a:tc>
                  <a:txBody>
                    <a:bodyPr/>
                    <a:lstStyle/>
                    <a:p>
                      <a:pPr algn="ctr">
                        <a:lnSpc>
                          <a:spcPct val="115000"/>
                        </a:lnSpc>
                        <a:spcAft>
                          <a:spcPts val="0"/>
                        </a:spcAft>
                      </a:pPr>
                      <a:r>
                        <a:rPr lang="es-ES" sz="11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15:30 – 18:00</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Seguimiento Programación de Desfibriladores. (3)</a:t>
                      </a:r>
                    </a:p>
                    <a:p>
                      <a:pPr algn="ctr">
                        <a:lnSpc>
                          <a:spcPct val="115000"/>
                        </a:lnSpc>
                        <a:spcAft>
                          <a:spcPts val="0"/>
                        </a:spcAft>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Técnico Producto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150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667010712"/>
                  </a:ext>
                </a:extLst>
              </a:tr>
              <a:tr h="150268">
                <a:tc>
                  <a:txBody>
                    <a:bodyPr/>
                    <a:lstStyle/>
                    <a:p>
                      <a:pPr algn="ctr">
                        <a:lnSpc>
                          <a:spcPct val="115000"/>
                        </a:lnSpc>
                        <a:spcAft>
                          <a:spcPts val="0"/>
                        </a:spcAft>
                      </a:pPr>
                      <a:r>
                        <a:rPr lang="es-ES" sz="1200" b="1" dirty="0">
                          <a:effectLst/>
                        </a:rPr>
                        <a:t>Jueves</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13:30 – 15:00</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Ablación de Fibrilación auricular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Dra. C Lázaro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90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97224033"/>
                  </a:ext>
                </a:extLst>
              </a:tr>
              <a:tr h="300537">
                <a:tc>
                  <a:txBody>
                    <a:bodyPr/>
                    <a:lstStyle/>
                    <a:p>
                      <a:pPr algn="ctr">
                        <a:lnSpc>
                          <a:spcPct val="115000"/>
                        </a:lnSpc>
                        <a:spcAft>
                          <a:spcPts val="0"/>
                        </a:spcAft>
                      </a:pPr>
                      <a:r>
                        <a:rPr lang="es-ES" sz="12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15:30 – 18:00</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Seguimiento Programación de Desfibriladores. (4)</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Técnico Producto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150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033013751"/>
                  </a:ext>
                </a:extLst>
              </a:tr>
              <a:tr h="300537">
                <a:tc>
                  <a:txBody>
                    <a:bodyPr/>
                    <a:lstStyle/>
                    <a:p>
                      <a:pPr algn="ctr">
                        <a:lnSpc>
                          <a:spcPct val="115000"/>
                        </a:lnSpc>
                        <a:spcAft>
                          <a:spcPts val="0"/>
                        </a:spcAft>
                      </a:pPr>
                      <a:r>
                        <a:rPr lang="es-ES" sz="1200" b="1" dirty="0">
                          <a:effectLst/>
                        </a:rPr>
                        <a:t>Viernes</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14:15 – 15:00</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Estudio y ablación de taquicardias ventriculares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050" dirty="0">
                          <a:effectLst/>
                        </a:rPr>
                        <a:t>Dra. C Lázaro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90 min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957553666"/>
                  </a:ext>
                </a:extLst>
              </a:tr>
            </a:tbl>
          </a:graphicData>
        </a:graphic>
      </p:graphicFrame>
    </p:spTree>
    <p:extLst>
      <p:ext uri="{BB962C8B-B14F-4D97-AF65-F5344CB8AC3E}">
        <p14:creationId xmlns:p14="http://schemas.microsoft.com/office/powerpoint/2010/main" val="3416054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0"/>
            <a:ext cx="5219700" cy="369332"/>
          </a:xfrm>
          <a:prstGeom prst="rect">
            <a:avLst/>
          </a:prstGeom>
          <a:solidFill>
            <a:srgbClr val="00B2A9"/>
          </a:solidFill>
          <a:ln>
            <a:solidFill>
              <a:srgbClr val="0070C0"/>
            </a:solidFill>
          </a:ln>
        </p:spPr>
        <p:txBody>
          <a:bodyPr wrap="square" rtlCol="0">
            <a:spAutoFit/>
          </a:bodyPr>
          <a:lstStyle/>
          <a:p>
            <a:pPr algn="ctr"/>
            <a:r>
              <a:rPr lang="es-ES" sz="1800" dirty="0">
                <a:solidFill>
                  <a:schemeClr val="bg1"/>
                </a:solidFill>
                <a:effectLst>
                  <a:outerShdw blurRad="38100" dist="38100" dir="2700000" algn="tl">
                    <a:srgbClr val="000000">
                      <a:alpha val="43137"/>
                    </a:srgbClr>
                  </a:outerShdw>
                </a:effectLst>
              </a:rPr>
              <a:t>TERCERA SEMANA</a:t>
            </a:r>
          </a:p>
        </p:txBody>
      </p:sp>
      <p:graphicFrame>
        <p:nvGraphicFramePr>
          <p:cNvPr id="5" name="Tabla 4"/>
          <p:cNvGraphicFramePr>
            <a:graphicFrameLocks noGrp="1"/>
          </p:cNvGraphicFramePr>
          <p:nvPr>
            <p:extLst>
              <p:ext uri="{D42A27DB-BD31-4B8C-83A1-F6EECF244321}">
                <p14:modId xmlns:p14="http://schemas.microsoft.com/office/powerpoint/2010/main" val="3366007776"/>
              </p:ext>
            </p:extLst>
          </p:nvPr>
        </p:nvGraphicFramePr>
        <p:xfrm>
          <a:off x="0" y="769379"/>
          <a:ext cx="5219700" cy="5535357"/>
        </p:xfrm>
        <a:graphic>
          <a:graphicData uri="http://schemas.openxmlformats.org/drawingml/2006/table">
            <a:tbl>
              <a:tblPr>
                <a:tableStyleId>{5C22544A-7EE6-4342-B048-85BDC9FD1C3A}</a:tableStyleId>
              </a:tblPr>
              <a:tblGrid>
                <a:gridCol w="623860">
                  <a:extLst>
                    <a:ext uri="{9D8B030D-6E8A-4147-A177-3AD203B41FA5}">
                      <a16:colId xmlns:a16="http://schemas.microsoft.com/office/drawing/2014/main" val="2167758820"/>
                    </a:ext>
                  </a:extLst>
                </a:gridCol>
                <a:gridCol w="745897">
                  <a:extLst>
                    <a:ext uri="{9D8B030D-6E8A-4147-A177-3AD203B41FA5}">
                      <a16:colId xmlns:a16="http://schemas.microsoft.com/office/drawing/2014/main" val="1354146151"/>
                    </a:ext>
                  </a:extLst>
                </a:gridCol>
                <a:gridCol w="1836863">
                  <a:extLst>
                    <a:ext uri="{9D8B030D-6E8A-4147-A177-3AD203B41FA5}">
                      <a16:colId xmlns:a16="http://schemas.microsoft.com/office/drawing/2014/main" val="2505758172"/>
                    </a:ext>
                  </a:extLst>
                </a:gridCol>
                <a:gridCol w="1267709">
                  <a:extLst>
                    <a:ext uri="{9D8B030D-6E8A-4147-A177-3AD203B41FA5}">
                      <a16:colId xmlns:a16="http://schemas.microsoft.com/office/drawing/2014/main" val="845858381"/>
                    </a:ext>
                  </a:extLst>
                </a:gridCol>
                <a:gridCol w="745371">
                  <a:extLst>
                    <a:ext uri="{9D8B030D-6E8A-4147-A177-3AD203B41FA5}">
                      <a16:colId xmlns:a16="http://schemas.microsoft.com/office/drawing/2014/main" val="256096104"/>
                    </a:ext>
                  </a:extLst>
                </a:gridCol>
              </a:tblGrid>
              <a:tr h="432364">
                <a:tc>
                  <a:txBody>
                    <a:bodyPr/>
                    <a:lstStyle/>
                    <a:p>
                      <a:pPr algn="ctr">
                        <a:lnSpc>
                          <a:spcPct val="115000"/>
                        </a:lnSpc>
                        <a:spcAft>
                          <a:spcPts val="0"/>
                        </a:spcAft>
                      </a:pPr>
                      <a:r>
                        <a:rPr lang="es-ES" sz="1100" b="1" dirty="0">
                          <a:effectLst/>
                        </a:rPr>
                        <a:t>3ª SEMANA</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b="1" dirty="0">
                          <a:effectLst/>
                        </a:rPr>
                        <a:t>HORA</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b="1" dirty="0">
                          <a:effectLst/>
                        </a:rPr>
                        <a:t>CONTENIDOS</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b="1" dirty="0">
                          <a:effectLst/>
                        </a:rPr>
                        <a:t>PROFESOR</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3217146729"/>
                  </a:ext>
                </a:extLst>
              </a:tr>
              <a:tr h="150268">
                <a:tc>
                  <a:txBody>
                    <a:bodyPr/>
                    <a:lstStyle/>
                    <a:p>
                      <a:pPr algn="ctr">
                        <a:lnSpc>
                          <a:spcPct val="115000"/>
                        </a:lnSpc>
                        <a:spcAft>
                          <a:spcPts val="0"/>
                        </a:spcAft>
                      </a:pPr>
                      <a:r>
                        <a:rPr lang="es-ES" sz="1200" b="1" dirty="0">
                          <a:effectLst/>
                        </a:rPr>
                        <a:t>Lunes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13:30 – 14:15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Navegador Abbott / NavX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dirty="0">
                          <a:effectLst/>
                        </a:rPr>
                        <a:t>Técnico </a:t>
                      </a:r>
                      <a:r>
                        <a:rPr lang="es-ES" sz="1100" dirty="0" err="1">
                          <a:effectLst/>
                        </a:rPr>
                        <a:t>Navx</a:t>
                      </a:r>
                      <a:r>
                        <a:rPr lang="es-ES"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45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132211948"/>
                  </a:ext>
                </a:extLst>
              </a:tr>
              <a:tr h="150268">
                <a:tc>
                  <a:txBody>
                    <a:bodyPr/>
                    <a:lstStyle/>
                    <a:p>
                      <a:pPr algn="ctr">
                        <a:lnSpc>
                          <a:spcPct val="115000"/>
                        </a:lnSpc>
                        <a:spcAft>
                          <a:spcPts val="0"/>
                        </a:spcAft>
                      </a:pPr>
                      <a:r>
                        <a:rPr lang="es-ES" sz="11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14:15 – 15:00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Indicaciones de los MMPP</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Dr. JM Rubio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45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683703018"/>
                  </a:ext>
                </a:extLst>
              </a:tr>
              <a:tr h="300537">
                <a:tc>
                  <a:txBody>
                    <a:bodyPr/>
                    <a:lstStyle/>
                    <a:p>
                      <a:pPr algn="ctr">
                        <a:lnSpc>
                          <a:spcPct val="115000"/>
                        </a:lnSpc>
                        <a:spcAft>
                          <a:spcPts val="0"/>
                        </a:spcAft>
                      </a:pPr>
                      <a:r>
                        <a:rPr lang="es-ES" sz="11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15:30 – 18:00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Seguimiento Programación de </a:t>
                      </a:r>
                      <a:r>
                        <a:rPr lang="es-ES" sz="1200" dirty="0" err="1">
                          <a:effectLst/>
                        </a:rPr>
                        <a:t>Resincronizadores</a:t>
                      </a:r>
                      <a:r>
                        <a:rPr lang="es-ES" sz="1200" dirty="0">
                          <a:effectLst/>
                        </a:rPr>
                        <a:t>. (1)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dirty="0">
                          <a:effectLst/>
                        </a:rPr>
                        <a:t>Técnico Producto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150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653455525"/>
                  </a:ext>
                </a:extLst>
              </a:tr>
              <a:tr h="150268">
                <a:tc>
                  <a:txBody>
                    <a:bodyPr/>
                    <a:lstStyle/>
                    <a:p>
                      <a:pPr algn="ctr">
                        <a:lnSpc>
                          <a:spcPct val="115000"/>
                        </a:lnSpc>
                        <a:spcAft>
                          <a:spcPts val="0"/>
                        </a:spcAft>
                      </a:pPr>
                      <a:r>
                        <a:rPr lang="es-ES" sz="1200" b="1" dirty="0">
                          <a:effectLst/>
                        </a:rPr>
                        <a:t>Martes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13:30 – 14:15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Navegador Boston / Rhythmia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Técnico Boston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45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1690301167"/>
                  </a:ext>
                </a:extLst>
              </a:tr>
              <a:tr h="150268">
                <a:tc>
                  <a:txBody>
                    <a:bodyPr/>
                    <a:lstStyle/>
                    <a:p>
                      <a:pPr algn="ctr">
                        <a:lnSpc>
                          <a:spcPct val="115000"/>
                        </a:lnSpc>
                        <a:spcAft>
                          <a:spcPts val="0"/>
                        </a:spcAft>
                      </a:pPr>
                      <a:r>
                        <a:rPr lang="es-ES" sz="12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14:15 – 15:00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Indicaciones de los DAI</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Dra. L Bravo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45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1202953060"/>
                  </a:ext>
                </a:extLst>
              </a:tr>
              <a:tr h="300537">
                <a:tc>
                  <a:txBody>
                    <a:bodyPr/>
                    <a:lstStyle/>
                    <a:p>
                      <a:pPr algn="ctr">
                        <a:lnSpc>
                          <a:spcPct val="115000"/>
                        </a:lnSpc>
                        <a:spcAft>
                          <a:spcPts val="0"/>
                        </a:spcAft>
                      </a:pPr>
                      <a:r>
                        <a:rPr lang="es-ES" sz="12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dirty="0">
                          <a:effectLst/>
                        </a:rPr>
                        <a:t>15:30 – 18:00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Seguimiento Programación de </a:t>
                      </a:r>
                      <a:r>
                        <a:rPr lang="es-ES" sz="1200" dirty="0" err="1">
                          <a:effectLst/>
                        </a:rPr>
                        <a:t>Resincronizadores</a:t>
                      </a:r>
                      <a:r>
                        <a:rPr lang="es-ES" sz="1200" dirty="0">
                          <a:effectLst/>
                        </a:rPr>
                        <a:t>. (2)</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dirty="0">
                          <a:effectLst/>
                        </a:rPr>
                        <a:t>Técnico Producto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150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113006439"/>
                  </a:ext>
                </a:extLst>
              </a:tr>
              <a:tr h="300537">
                <a:tc>
                  <a:txBody>
                    <a:bodyPr/>
                    <a:lstStyle/>
                    <a:p>
                      <a:pPr algn="ctr">
                        <a:lnSpc>
                          <a:spcPct val="115000"/>
                        </a:lnSpc>
                        <a:spcAft>
                          <a:spcPts val="0"/>
                        </a:spcAft>
                      </a:pPr>
                      <a:r>
                        <a:rPr lang="es-ES" sz="1200" b="1" dirty="0">
                          <a:effectLst/>
                        </a:rPr>
                        <a:t>Miércoles</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13:30 – 14:15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Navegador Biosense Webster / CARTO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Técnico CARTO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45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3556587937"/>
                  </a:ext>
                </a:extLst>
              </a:tr>
              <a:tr h="150268">
                <a:tc>
                  <a:txBody>
                    <a:bodyPr/>
                    <a:lstStyle/>
                    <a:p>
                      <a:pPr algn="ctr">
                        <a:lnSpc>
                          <a:spcPct val="115000"/>
                        </a:lnSpc>
                        <a:spcAft>
                          <a:spcPts val="0"/>
                        </a:spcAft>
                      </a:pPr>
                      <a:r>
                        <a:rPr lang="es-ES" sz="12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14:15 – 15:00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Indicaciones de TRC</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Dr. F Díaz</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45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834973590"/>
                  </a:ext>
                </a:extLst>
              </a:tr>
              <a:tr h="300537">
                <a:tc>
                  <a:txBody>
                    <a:bodyPr/>
                    <a:lstStyle/>
                    <a:p>
                      <a:pPr algn="ctr">
                        <a:lnSpc>
                          <a:spcPct val="115000"/>
                        </a:lnSpc>
                        <a:spcAft>
                          <a:spcPts val="0"/>
                        </a:spcAft>
                      </a:pPr>
                      <a:r>
                        <a:rPr lang="es-ES" sz="12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15:30 – 18:00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Seguimiento Programación de </a:t>
                      </a:r>
                      <a:r>
                        <a:rPr lang="es-ES" sz="1200" dirty="0" err="1">
                          <a:effectLst/>
                        </a:rPr>
                        <a:t>Resincronizadores</a:t>
                      </a:r>
                      <a:r>
                        <a:rPr lang="es-ES" sz="1200" dirty="0">
                          <a:effectLst/>
                        </a:rPr>
                        <a:t> (3)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dirty="0">
                          <a:effectLst/>
                        </a:rPr>
                        <a:t>Técnico Producto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150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3037589708"/>
                  </a:ext>
                </a:extLst>
              </a:tr>
              <a:tr h="300537">
                <a:tc>
                  <a:txBody>
                    <a:bodyPr/>
                    <a:lstStyle/>
                    <a:p>
                      <a:pPr algn="ctr">
                        <a:lnSpc>
                          <a:spcPct val="115000"/>
                        </a:lnSpc>
                        <a:spcAft>
                          <a:spcPts val="0"/>
                        </a:spcAft>
                      </a:pPr>
                      <a:r>
                        <a:rPr lang="es-ES" sz="1200" b="1" dirty="0">
                          <a:effectLst/>
                        </a:rPr>
                        <a:t>Jueves</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13:30 – 14:15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Estudios No invasivos: Pruebas Farmacológicas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Dr. JM Rubio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45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771644906"/>
                  </a:ext>
                </a:extLst>
              </a:tr>
              <a:tr h="150268">
                <a:tc>
                  <a:txBody>
                    <a:bodyPr/>
                    <a:lstStyle/>
                    <a:p>
                      <a:pPr algn="ctr">
                        <a:lnSpc>
                          <a:spcPct val="115000"/>
                        </a:lnSpc>
                        <a:spcAft>
                          <a:spcPts val="0"/>
                        </a:spcAft>
                      </a:pPr>
                      <a:r>
                        <a:rPr lang="es-ES" sz="12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14:15 – 15:00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n-US" sz="1200">
                          <a:effectLst/>
                        </a:rPr>
                        <a:t>Sincope; Tilt Test; Holter SBC</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Dra. C Lázaro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45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1313999105"/>
                  </a:ext>
                </a:extLst>
              </a:tr>
              <a:tr h="300537">
                <a:tc>
                  <a:txBody>
                    <a:bodyPr/>
                    <a:lstStyle/>
                    <a:p>
                      <a:pPr algn="ctr">
                        <a:lnSpc>
                          <a:spcPct val="115000"/>
                        </a:lnSpc>
                        <a:spcAft>
                          <a:spcPts val="0"/>
                        </a:spcAft>
                      </a:pPr>
                      <a:r>
                        <a:rPr lang="es-ES" sz="12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15:30 – 18:00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Seguimiento Programación de </a:t>
                      </a:r>
                      <a:r>
                        <a:rPr lang="es-ES" sz="1200" dirty="0" err="1">
                          <a:effectLst/>
                        </a:rPr>
                        <a:t>Resincronizadores</a:t>
                      </a:r>
                      <a:r>
                        <a:rPr lang="es-ES" sz="1200" dirty="0">
                          <a:effectLst/>
                        </a:rPr>
                        <a:t>. (4)</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dirty="0">
                          <a:effectLst/>
                        </a:rPr>
                        <a:t>Técnico Producto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150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703476819"/>
                  </a:ext>
                </a:extLst>
              </a:tr>
              <a:tr h="150268">
                <a:tc>
                  <a:txBody>
                    <a:bodyPr/>
                    <a:lstStyle/>
                    <a:p>
                      <a:pPr algn="ctr">
                        <a:lnSpc>
                          <a:spcPct val="115000"/>
                        </a:lnSpc>
                        <a:spcAft>
                          <a:spcPts val="0"/>
                        </a:spcAft>
                      </a:pPr>
                      <a:r>
                        <a:rPr lang="es-ES" sz="1200" b="1" dirty="0">
                          <a:effectLst/>
                        </a:rPr>
                        <a:t>Viernes</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13:30 – 15:00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Trazados EEF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Dr. JM Rubio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90 min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692297600"/>
                  </a:ext>
                </a:extLst>
              </a:tr>
            </a:tbl>
          </a:graphicData>
        </a:graphic>
      </p:graphicFrame>
    </p:spTree>
    <p:extLst>
      <p:ext uri="{BB962C8B-B14F-4D97-AF65-F5344CB8AC3E}">
        <p14:creationId xmlns:p14="http://schemas.microsoft.com/office/powerpoint/2010/main" val="424882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5219700" cy="369332"/>
          </a:xfrm>
          <a:prstGeom prst="rect">
            <a:avLst/>
          </a:prstGeom>
          <a:solidFill>
            <a:srgbClr val="00B2A9"/>
          </a:solidFill>
          <a:ln>
            <a:solidFill>
              <a:srgbClr val="0070C0"/>
            </a:solidFill>
          </a:ln>
        </p:spPr>
        <p:txBody>
          <a:bodyPr wrap="square" rtlCol="0">
            <a:spAutoFit/>
          </a:bodyPr>
          <a:lstStyle/>
          <a:p>
            <a:pPr algn="ctr"/>
            <a:r>
              <a:rPr lang="es-ES" sz="1800" dirty="0">
                <a:solidFill>
                  <a:schemeClr val="bg1"/>
                </a:solidFill>
                <a:effectLst>
                  <a:outerShdw blurRad="38100" dist="38100" dir="2700000" algn="tl">
                    <a:srgbClr val="000000">
                      <a:alpha val="43137"/>
                    </a:srgbClr>
                  </a:outerShdw>
                </a:effectLst>
              </a:rPr>
              <a:t>CUARTA SEMANA</a:t>
            </a:r>
          </a:p>
        </p:txBody>
      </p:sp>
      <p:graphicFrame>
        <p:nvGraphicFramePr>
          <p:cNvPr id="6" name="Tabla 5"/>
          <p:cNvGraphicFramePr>
            <a:graphicFrameLocks noGrp="1"/>
          </p:cNvGraphicFramePr>
          <p:nvPr>
            <p:extLst>
              <p:ext uri="{D42A27DB-BD31-4B8C-83A1-F6EECF244321}">
                <p14:modId xmlns:p14="http://schemas.microsoft.com/office/powerpoint/2010/main" val="3153915365"/>
              </p:ext>
            </p:extLst>
          </p:nvPr>
        </p:nvGraphicFramePr>
        <p:xfrm>
          <a:off x="0" y="746515"/>
          <a:ext cx="5219700" cy="4491740"/>
        </p:xfrm>
        <a:graphic>
          <a:graphicData uri="http://schemas.openxmlformats.org/drawingml/2006/table">
            <a:tbl>
              <a:tblPr>
                <a:tableStyleId>{5C22544A-7EE6-4342-B048-85BDC9FD1C3A}</a:tableStyleId>
              </a:tblPr>
              <a:tblGrid>
                <a:gridCol w="623860">
                  <a:extLst>
                    <a:ext uri="{9D8B030D-6E8A-4147-A177-3AD203B41FA5}">
                      <a16:colId xmlns:a16="http://schemas.microsoft.com/office/drawing/2014/main" val="4005103677"/>
                    </a:ext>
                  </a:extLst>
                </a:gridCol>
                <a:gridCol w="745897">
                  <a:extLst>
                    <a:ext uri="{9D8B030D-6E8A-4147-A177-3AD203B41FA5}">
                      <a16:colId xmlns:a16="http://schemas.microsoft.com/office/drawing/2014/main" val="2104777966"/>
                    </a:ext>
                  </a:extLst>
                </a:gridCol>
                <a:gridCol w="1985727">
                  <a:extLst>
                    <a:ext uri="{9D8B030D-6E8A-4147-A177-3AD203B41FA5}">
                      <a16:colId xmlns:a16="http://schemas.microsoft.com/office/drawing/2014/main" val="533156704"/>
                    </a:ext>
                  </a:extLst>
                </a:gridCol>
                <a:gridCol w="996809">
                  <a:extLst>
                    <a:ext uri="{9D8B030D-6E8A-4147-A177-3AD203B41FA5}">
                      <a16:colId xmlns:a16="http://schemas.microsoft.com/office/drawing/2014/main" val="2559191677"/>
                    </a:ext>
                  </a:extLst>
                </a:gridCol>
                <a:gridCol w="867407">
                  <a:extLst>
                    <a:ext uri="{9D8B030D-6E8A-4147-A177-3AD203B41FA5}">
                      <a16:colId xmlns:a16="http://schemas.microsoft.com/office/drawing/2014/main" val="2190447394"/>
                    </a:ext>
                  </a:extLst>
                </a:gridCol>
              </a:tblGrid>
              <a:tr h="413238">
                <a:tc>
                  <a:txBody>
                    <a:bodyPr/>
                    <a:lstStyle/>
                    <a:p>
                      <a:pPr algn="ctr">
                        <a:lnSpc>
                          <a:spcPct val="115000"/>
                        </a:lnSpc>
                        <a:spcAft>
                          <a:spcPts val="0"/>
                        </a:spcAft>
                      </a:pPr>
                      <a:r>
                        <a:rPr lang="es-ES" sz="1100" b="1" dirty="0">
                          <a:effectLst/>
                        </a:rPr>
                        <a:t>4ª SEMANA</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b="1" dirty="0">
                          <a:effectLst/>
                        </a:rPr>
                        <a:t>HORA</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400" b="1" dirty="0">
                          <a:effectLst/>
                        </a:rPr>
                        <a:t>Curso ECG</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b="1" dirty="0">
                          <a:effectLst/>
                        </a:rPr>
                        <a:t> </a:t>
                      </a:r>
                    </a:p>
                    <a:p>
                      <a:pPr algn="ctr">
                        <a:lnSpc>
                          <a:spcPct val="115000"/>
                        </a:lnSpc>
                        <a:spcAft>
                          <a:spcPts val="0"/>
                        </a:spcAft>
                      </a:pPr>
                      <a:r>
                        <a:rPr lang="es-ES" sz="1100" b="1" dirty="0">
                          <a:effectLst/>
                        </a:rPr>
                        <a:t>PROFESOR</a:t>
                      </a:r>
                    </a:p>
                    <a:p>
                      <a:pPr algn="ctr">
                        <a:lnSpc>
                          <a:spcPct val="115000"/>
                        </a:lnSpc>
                        <a:spcAft>
                          <a:spcPts val="0"/>
                        </a:spcAft>
                      </a:pPr>
                      <a:r>
                        <a:rPr lang="es-ES" sz="11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94886427"/>
                  </a:ext>
                </a:extLst>
              </a:tr>
              <a:tr h="300537">
                <a:tc>
                  <a:txBody>
                    <a:bodyPr/>
                    <a:lstStyle/>
                    <a:p>
                      <a:pPr algn="ctr">
                        <a:lnSpc>
                          <a:spcPct val="115000"/>
                        </a:lnSpc>
                        <a:spcAft>
                          <a:spcPts val="0"/>
                        </a:spcAft>
                      </a:pPr>
                      <a:r>
                        <a:rPr lang="es-ES" sz="1200" b="1" dirty="0">
                          <a:effectLst/>
                        </a:rPr>
                        <a:t>Lunes</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13:30 – 15:00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ECG: Obtención; Generalidades</a:t>
                      </a:r>
                      <a:endParaRPr lang="es-ES" sz="1100">
                        <a:effectLst/>
                      </a:endParaRPr>
                    </a:p>
                    <a:p>
                      <a:pPr algn="ctr">
                        <a:lnSpc>
                          <a:spcPct val="115000"/>
                        </a:lnSpc>
                        <a:spcAft>
                          <a:spcPts val="0"/>
                        </a:spcAft>
                      </a:pPr>
                      <a:r>
                        <a:rPr lang="es-ES" sz="1200">
                          <a:effectLst/>
                        </a:rPr>
                        <a:t>Hipertrofia de cavidades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Dr. JM Rubio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90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150068536"/>
                  </a:ext>
                </a:extLst>
              </a:tr>
              <a:tr h="300537">
                <a:tc>
                  <a:txBody>
                    <a:bodyPr/>
                    <a:lstStyle/>
                    <a:p>
                      <a:pPr algn="ctr">
                        <a:lnSpc>
                          <a:spcPct val="115000"/>
                        </a:lnSpc>
                        <a:spcAft>
                          <a:spcPts val="0"/>
                        </a:spcAft>
                      </a:pPr>
                      <a:r>
                        <a:rPr lang="es-ES" sz="11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15:30 – 18:00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Seguimiento Remoto</a:t>
                      </a:r>
                      <a:r>
                        <a:rPr lang="es-ES" sz="1200" baseline="0" dirty="0">
                          <a:effectLst/>
                        </a:rPr>
                        <a:t> (1)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dirty="0">
                          <a:effectLst/>
                        </a:rPr>
                        <a:t>Técnico Producto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150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526085072"/>
                  </a:ext>
                </a:extLst>
              </a:tr>
              <a:tr h="150268">
                <a:tc>
                  <a:txBody>
                    <a:bodyPr/>
                    <a:lstStyle/>
                    <a:p>
                      <a:pPr algn="ctr">
                        <a:lnSpc>
                          <a:spcPct val="115000"/>
                        </a:lnSpc>
                        <a:spcAft>
                          <a:spcPts val="0"/>
                        </a:spcAft>
                      </a:pPr>
                      <a:r>
                        <a:rPr lang="es-ES" sz="1200" b="1" dirty="0">
                          <a:effectLst/>
                        </a:rPr>
                        <a:t>Martes</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13:30 – 15:00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Bloqueos de Rama</a:t>
                      </a:r>
                    </a:p>
                    <a:p>
                      <a:pPr algn="ctr">
                        <a:lnSpc>
                          <a:spcPct val="115000"/>
                        </a:lnSpc>
                        <a:spcAft>
                          <a:spcPts val="0"/>
                        </a:spcAft>
                      </a:pPr>
                      <a:r>
                        <a:rPr lang="es-ES" sz="1200" dirty="0">
                          <a:effectLst/>
                        </a:rPr>
                        <a:t>Bloqueos AV</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Dr. JM Rubio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90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890218848"/>
                  </a:ext>
                </a:extLst>
              </a:tr>
              <a:tr h="300537">
                <a:tc>
                  <a:txBody>
                    <a:bodyPr/>
                    <a:lstStyle/>
                    <a:p>
                      <a:pPr algn="ctr">
                        <a:lnSpc>
                          <a:spcPct val="115000"/>
                        </a:lnSpc>
                        <a:spcAft>
                          <a:spcPts val="0"/>
                        </a:spcAft>
                      </a:pPr>
                      <a:r>
                        <a:rPr lang="es-ES" sz="12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15:30 – 18:00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Seguimiento Remoto (2)</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dirty="0">
                          <a:effectLst/>
                        </a:rPr>
                        <a:t>Técnico Producto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150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411180786"/>
                  </a:ext>
                </a:extLst>
              </a:tr>
              <a:tr h="150268">
                <a:tc>
                  <a:txBody>
                    <a:bodyPr/>
                    <a:lstStyle/>
                    <a:p>
                      <a:pPr algn="ctr">
                        <a:lnSpc>
                          <a:spcPct val="115000"/>
                        </a:lnSpc>
                        <a:spcAft>
                          <a:spcPts val="0"/>
                        </a:spcAft>
                      </a:pPr>
                      <a:r>
                        <a:rPr lang="es-ES" sz="1200" b="1" dirty="0">
                          <a:effectLst/>
                        </a:rPr>
                        <a:t>Miércoles</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13:30 – 15:00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ECG en las TSV</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Dra. C Lázaro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90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674152305"/>
                  </a:ext>
                </a:extLst>
              </a:tr>
              <a:tr h="300537">
                <a:tc>
                  <a:txBody>
                    <a:bodyPr/>
                    <a:lstStyle/>
                    <a:p>
                      <a:pPr algn="ctr">
                        <a:lnSpc>
                          <a:spcPct val="115000"/>
                        </a:lnSpc>
                        <a:spcAft>
                          <a:spcPts val="0"/>
                        </a:spcAft>
                      </a:pPr>
                      <a:r>
                        <a:rPr lang="es-ES" sz="12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15:30 – 18:00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Seguimiento Remoto</a:t>
                      </a:r>
                      <a:r>
                        <a:rPr lang="es-ES" sz="1200" baseline="0" dirty="0">
                          <a:effectLst/>
                        </a:rPr>
                        <a:t> (3)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dirty="0">
                          <a:effectLst/>
                        </a:rPr>
                        <a:t>Técnico Producto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150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80697863"/>
                  </a:ext>
                </a:extLst>
              </a:tr>
              <a:tr h="150268">
                <a:tc>
                  <a:txBody>
                    <a:bodyPr/>
                    <a:lstStyle/>
                    <a:p>
                      <a:pPr algn="ctr">
                        <a:lnSpc>
                          <a:spcPct val="115000"/>
                        </a:lnSpc>
                        <a:spcAft>
                          <a:spcPts val="0"/>
                        </a:spcAft>
                      </a:pPr>
                      <a:r>
                        <a:rPr lang="es-ES" sz="1200" b="1" dirty="0">
                          <a:effectLst/>
                        </a:rPr>
                        <a:t>Jueves</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13:30 – 15:00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ECG taquicardias QRS ancho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Dr. F Díaz</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90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300259146"/>
                  </a:ext>
                </a:extLst>
              </a:tr>
              <a:tr h="300537">
                <a:tc>
                  <a:txBody>
                    <a:bodyPr/>
                    <a:lstStyle/>
                    <a:p>
                      <a:pPr algn="ctr">
                        <a:lnSpc>
                          <a:spcPct val="115000"/>
                        </a:lnSpc>
                        <a:spcAft>
                          <a:spcPts val="0"/>
                        </a:spcAft>
                      </a:pPr>
                      <a:r>
                        <a:rPr lang="es-ES" sz="1200" b="1" dirty="0">
                          <a:effectLst/>
                        </a:rPr>
                        <a:t> </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15:30 – 18:00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Seguimiento Remoto.</a:t>
                      </a:r>
                      <a:r>
                        <a:rPr lang="es-ES" sz="1200" baseline="0" dirty="0">
                          <a:effectLst/>
                        </a:rPr>
                        <a:t> (4)</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dirty="0">
                          <a:effectLst/>
                        </a:rPr>
                        <a:t>Técnico Producto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150 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322767111"/>
                  </a:ext>
                </a:extLst>
              </a:tr>
              <a:tr h="300537">
                <a:tc>
                  <a:txBody>
                    <a:bodyPr/>
                    <a:lstStyle/>
                    <a:p>
                      <a:pPr algn="ctr">
                        <a:lnSpc>
                          <a:spcPct val="115000"/>
                        </a:lnSpc>
                        <a:spcAft>
                          <a:spcPts val="0"/>
                        </a:spcAft>
                      </a:pPr>
                      <a:r>
                        <a:rPr lang="es-ES" sz="1200" b="1" dirty="0">
                          <a:effectLst/>
                        </a:rPr>
                        <a:t>Viernes</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13:30 – 15:00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a:effectLst/>
                        </a:rPr>
                        <a:t>ECG Miscelánea: Miocardiopatías, alteraciones iónicas, Canalopatías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100">
                          <a:effectLst/>
                        </a:rPr>
                        <a:t>Dra. L Bravo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tc>
                  <a:txBody>
                    <a:bodyPr/>
                    <a:lstStyle/>
                    <a:p>
                      <a:pPr algn="ctr">
                        <a:lnSpc>
                          <a:spcPct val="115000"/>
                        </a:lnSpc>
                        <a:spcAft>
                          <a:spcPts val="0"/>
                        </a:spcAft>
                      </a:pPr>
                      <a:r>
                        <a:rPr lang="es-ES" sz="1200" dirty="0">
                          <a:effectLst/>
                        </a:rPr>
                        <a:t>90 min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60" marR="31760" marT="0" marB="0" anchor="ctr"/>
                </a:tc>
                <a:extLst>
                  <a:ext uri="{0D108BD9-81ED-4DB2-BD59-A6C34878D82A}">
                    <a16:rowId xmlns:a16="http://schemas.microsoft.com/office/drawing/2014/main" val="265465597"/>
                  </a:ext>
                </a:extLst>
              </a:tr>
            </a:tbl>
          </a:graphicData>
        </a:graphic>
      </p:graphicFrame>
    </p:spTree>
    <p:extLst>
      <p:ext uri="{BB962C8B-B14F-4D97-AF65-F5344CB8AC3E}">
        <p14:creationId xmlns:p14="http://schemas.microsoft.com/office/powerpoint/2010/main" val="3823683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5219700" cy="1077218"/>
          </a:xfrm>
          <a:prstGeom prst="rect">
            <a:avLst/>
          </a:prstGeom>
          <a:solidFill>
            <a:schemeClr val="bg1"/>
          </a:solidFill>
        </p:spPr>
        <p:txBody>
          <a:bodyPr wrap="square" rtlCol="0">
            <a:spAutoFit/>
          </a:bodyPr>
          <a:lstStyle/>
          <a:p>
            <a:pPr algn="ctr"/>
            <a:r>
              <a:rPr lang="es-ES" sz="1600" b="1" dirty="0">
                <a:solidFill>
                  <a:srgbClr val="00B2A9"/>
                </a:solidFill>
              </a:rPr>
              <a:t>VIII CURSO AVANZADO DE ESPECIALIZACION PARA ENFERMERIA EN ELECTROFISIOLOGIA </a:t>
            </a:r>
          </a:p>
          <a:p>
            <a:pPr algn="ctr"/>
            <a:r>
              <a:rPr lang="es-ES" sz="1600" b="1" dirty="0">
                <a:solidFill>
                  <a:srgbClr val="00B2A9"/>
                </a:solidFill>
              </a:rPr>
              <a:t>Y DISPOSITIVOS IMPLANTABLES</a:t>
            </a:r>
          </a:p>
          <a:p>
            <a:pPr algn="ctr"/>
            <a:r>
              <a:rPr lang="es-ES" sz="1600" b="1" dirty="0">
                <a:solidFill>
                  <a:srgbClr val="00B2A9"/>
                </a:solidFill>
              </a:rPr>
              <a:t>2023 – 2024</a:t>
            </a:r>
          </a:p>
        </p:txBody>
      </p:sp>
      <p:pic>
        <p:nvPicPr>
          <p:cNvPr id="5" name="Imagen 4"/>
          <p:cNvPicPr>
            <a:picLocks noChangeAspect="1"/>
          </p:cNvPicPr>
          <p:nvPr/>
        </p:nvPicPr>
        <p:blipFill>
          <a:blip r:embed="rId2"/>
          <a:stretch>
            <a:fillRect/>
          </a:stretch>
        </p:blipFill>
        <p:spPr>
          <a:xfrm>
            <a:off x="0" y="993285"/>
            <a:ext cx="5219700" cy="851566"/>
          </a:xfrm>
          <a:prstGeom prst="rect">
            <a:avLst/>
          </a:prstGeom>
        </p:spPr>
      </p:pic>
      <p:sp>
        <p:nvSpPr>
          <p:cNvPr id="11" name="CuadroTexto 10">
            <a:extLst>
              <a:ext uri="{FF2B5EF4-FFF2-40B4-BE49-F238E27FC236}">
                <a16:creationId xmlns:a16="http://schemas.microsoft.com/office/drawing/2014/main" id="{C6CF98DB-57E6-AC48-9126-644875D96192}"/>
              </a:ext>
            </a:extLst>
          </p:cNvPr>
          <p:cNvSpPr txBox="1"/>
          <p:nvPr/>
        </p:nvSpPr>
        <p:spPr>
          <a:xfrm>
            <a:off x="-29684" y="1219013"/>
            <a:ext cx="5219700" cy="400110"/>
          </a:xfrm>
          <a:prstGeom prst="rect">
            <a:avLst/>
          </a:prstGeom>
          <a:solidFill>
            <a:srgbClr val="00B2A9"/>
          </a:solidFill>
          <a:ln>
            <a:solidFill>
              <a:srgbClr val="0070C0"/>
            </a:solidFill>
          </a:ln>
        </p:spPr>
        <p:txBody>
          <a:bodyPr wrap="square" rtlCol="0">
            <a:spAutoFit/>
          </a:bodyPr>
          <a:lstStyle/>
          <a:p>
            <a:pPr algn="ctr"/>
            <a:r>
              <a:rPr lang="es-ES" sz="2000" dirty="0">
                <a:solidFill>
                  <a:schemeClr val="bg1"/>
                </a:solidFill>
                <a:effectLst>
                  <a:outerShdw blurRad="38100" dist="38100" dir="2700000" algn="tl">
                    <a:srgbClr val="000000">
                      <a:alpha val="43137"/>
                    </a:srgbClr>
                  </a:outerShdw>
                </a:effectLst>
              </a:rPr>
              <a:t>LOCALIZACION; SECRETARIAS</a:t>
            </a:r>
          </a:p>
        </p:txBody>
      </p:sp>
      <p:sp>
        <p:nvSpPr>
          <p:cNvPr id="12" name="Rectángulo 11">
            <a:extLst>
              <a:ext uri="{FF2B5EF4-FFF2-40B4-BE49-F238E27FC236}">
                <a16:creationId xmlns:a16="http://schemas.microsoft.com/office/drawing/2014/main" id="{607C5FCC-4C57-2C4A-A720-408B0C11AFDB}"/>
              </a:ext>
            </a:extLst>
          </p:cNvPr>
          <p:cNvSpPr/>
          <p:nvPr/>
        </p:nvSpPr>
        <p:spPr>
          <a:xfrm>
            <a:off x="0" y="1619123"/>
            <a:ext cx="5160332" cy="2304477"/>
          </a:xfrm>
          <a:prstGeom prst="rect">
            <a:avLst/>
          </a:prstGeom>
        </p:spPr>
        <p:txBody>
          <a:bodyPr wrap="square">
            <a:spAutoFit/>
          </a:bodyPr>
          <a:lstStyle/>
          <a:p>
            <a:pPr>
              <a:lnSpc>
                <a:spcPct val="115000"/>
              </a:lnSpc>
              <a:spcAft>
                <a:spcPts val="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Localización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Unidad de Arritmias. Fundación Jiménez Díaz. (3ª planta)</a:t>
            </a:r>
          </a:p>
          <a:p>
            <a:pPr>
              <a:lnSpc>
                <a:spcPct val="115000"/>
              </a:lnSpc>
              <a:spcAft>
                <a:spcPts val="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Avda. Reyes Católicos, 2; 28040; Madrid </a:t>
            </a:r>
          </a:p>
          <a:p>
            <a:pPr>
              <a:lnSpc>
                <a:spcPct val="115000"/>
              </a:lnSpc>
              <a:spcAft>
                <a:spcPts val="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Tfno.	91 5441636; 91 5504800 (Ext. 3609; 2364)</a:t>
            </a:r>
            <a:endParaRPr lang="es-E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S" sz="5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Secretaría económica	</a:t>
            </a:r>
          </a:p>
          <a:p>
            <a:pPr>
              <a:lnSpc>
                <a:spcPct val="115000"/>
              </a:lnSpc>
              <a:spcAft>
                <a:spcPts val="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Pilar del Peso Hern</a:t>
            </a:r>
            <a:r>
              <a:rPr lang="es-ES" sz="1200" dirty="0">
                <a:latin typeface="Calibri" panose="020F0502020204030204" pitchFamily="34" charset="0"/>
                <a:ea typeface="Calibri" panose="020F0502020204030204" pitchFamily="34" charset="0"/>
                <a:cs typeface="Times New Roman" panose="02020603050405020304" pitchFamily="18" charset="0"/>
              </a:rPr>
              <a:t>ández	</a:t>
            </a:r>
            <a:r>
              <a:rPr lang="es-ES" sz="1200" dirty="0">
                <a:latin typeface="Calibri" panose="020F0502020204030204" pitchFamily="34" charset="0"/>
                <a:ea typeface="Calibri" panose="020F0502020204030204" pitchFamily="34" charset="0"/>
                <a:cs typeface="Times New Roman" panose="02020603050405020304" pitchFamily="18" charset="0"/>
                <a:hlinkClick r:id="rId3"/>
              </a:rPr>
              <a:t>pilar.peso@quironsalud.es</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C/ Isaac Peral, 40; 28045; Madrid</a:t>
            </a:r>
          </a:p>
          <a:p>
            <a:pPr>
              <a:lnSpc>
                <a:spcPct val="115000"/>
              </a:lnSpc>
              <a:spcAft>
                <a:spcPts val="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Tfno.: 915 504 800 (Ext. 2471, 2115)</a:t>
            </a:r>
          </a:p>
          <a:p>
            <a:pPr>
              <a:lnSpc>
                <a:spcPct val="115000"/>
              </a:lnSpc>
              <a:spcAft>
                <a:spcPts val="0"/>
              </a:spcAft>
            </a:pP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Precio</a:t>
            </a:r>
            <a:r>
              <a:rPr lang="es-ES" sz="1200" dirty="0">
                <a:effectLst/>
                <a:latin typeface="Calibri" panose="020F0502020204030204" pitchFamily="34" charset="0"/>
                <a:ea typeface="Calibri" panose="020F0502020204030204" pitchFamily="34" charset="0"/>
                <a:cs typeface="Times New Roman" panose="02020603050405020304" pitchFamily="18" charset="0"/>
              </a:rPr>
              <a:t>	3000 €</a:t>
            </a:r>
          </a:p>
        </p:txBody>
      </p:sp>
      <p:pic>
        <p:nvPicPr>
          <p:cNvPr id="6" name="Imagen 5">
            <a:extLst>
              <a:ext uri="{FF2B5EF4-FFF2-40B4-BE49-F238E27FC236}">
                <a16:creationId xmlns:a16="http://schemas.microsoft.com/office/drawing/2014/main" id="{AEF68427-237F-7543-A1E1-9F38DD76B2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313" b="11127"/>
          <a:stretch/>
        </p:blipFill>
        <p:spPr>
          <a:xfrm>
            <a:off x="0" y="4823265"/>
            <a:ext cx="5219700" cy="2530258"/>
          </a:xfrm>
          <a:prstGeom prst="rect">
            <a:avLst/>
          </a:prstGeom>
        </p:spPr>
      </p:pic>
      <p:sp>
        <p:nvSpPr>
          <p:cNvPr id="7" name="Rectángulo 6">
            <a:extLst>
              <a:ext uri="{FF2B5EF4-FFF2-40B4-BE49-F238E27FC236}">
                <a16:creationId xmlns:a16="http://schemas.microsoft.com/office/drawing/2014/main" id="{CF9FB712-A92F-7145-9673-BF799FE0EC9B}"/>
              </a:ext>
            </a:extLst>
          </p:cNvPr>
          <p:cNvSpPr/>
          <p:nvPr/>
        </p:nvSpPr>
        <p:spPr>
          <a:xfrm>
            <a:off x="2417523" y="5902974"/>
            <a:ext cx="375781" cy="2598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7526863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TotalTime>
  <Words>1834</Words>
  <Application>Microsoft Macintosh PowerPoint</Application>
  <PresentationFormat>Personalizado</PresentationFormat>
  <Paragraphs>419</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Quironsalud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Rubio Campal José Manuel</dc:creator>
  <cp:lastModifiedBy>Microsoft Office User</cp:lastModifiedBy>
  <cp:revision>30</cp:revision>
  <cp:lastPrinted>2022-08-25T10:19:58Z</cp:lastPrinted>
  <dcterms:created xsi:type="dcterms:W3CDTF">2022-04-21T15:46:51Z</dcterms:created>
  <dcterms:modified xsi:type="dcterms:W3CDTF">2023-09-18T16:14:30Z</dcterms:modified>
</cp:coreProperties>
</file>